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8" r:id="rId2"/>
    <p:sldId id="259" r:id="rId3"/>
    <p:sldId id="290" r:id="rId4"/>
    <p:sldId id="289" r:id="rId5"/>
    <p:sldId id="291" r:id="rId6"/>
    <p:sldId id="293" r:id="rId7"/>
    <p:sldId id="296" r:id="rId8"/>
    <p:sldId id="297" r:id="rId9"/>
    <p:sldId id="292" r:id="rId10"/>
    <p:sldId id="294" r:id="rId11"/>
    <p:sldId id="295" r:id="rId12"/>
    <p:sldId id="299" r:id="rId13"/>
    <p:sldId id="300" r:id="rId14"/>
    <p:sldId id="301" r:id="rId15"/>
    <p:sldId id="302" r:id="rId16"/>
    <p:sldId id="304" r:id="rId17"/>
    <p:sldId id="306" r:id="rId18"/>
    <p:sldId id="307" r:id="rId19"/>
    <p:sldId id="309" r:id="rId20"/>
    <p:sldId id="310" r:id="rId21"/>
    <p:sldId id="311" r:id="rId22"/>
    <p:sldId id="313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Gungsuh" panose="02030600000101010101" pitchFamily="18" charset="-127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89A542-D606-4680-BFED-65AA92BF83A3}">
          <p14:sldIdLst>
            <p14:sldId id="258"/>
            <p14:sldId id="259"/>
            <p14:sldId id="290"/>
            <p14:sldId id="289"/>
            <p14:sldId id="291"/>
            <p14:sldId id="293"/>
            <p14:sldId id="296"/>
            <p14:sldId id="297"/>
            <p14:sldId id="292"/>
            <p14:sldId id="294"/>
            <p14:sldId id="295"/>
            <p14:sldId id="299"/>
            <p14:sldId id="300"/>
            <p14:sldId id="301"/>
            <p14:sldId id="302"/>
            <p14:sldId id="304"/>
            <p14:sldId id="306"/>
            <p14:sldId id="307"/>
            <p14:sldId id="309"/>
            <p14:sldId id="310"/>
            <p14:sldId id="311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annis Christovasilis" initials="IC" lastIdx="3" clrIdx="0">
    <p:extLst>
      <p:ext uri="{19B8F6BF-5375-455C-9EA6-DF929625EA0E}">
        <p15:presenceInfo xmlns:p15="http://schemas.microsoft.com/office/powerpoint/2012/main" userId="ebb01742db93d7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DC4234"/>
    <a:srgbClr val="7877F7"/>
    <a:srgbClr val="F77776"/>
    <a:srgbClr val="DC1C1B"/>
    <a:srgbClr val="DD3423"/>
    <a:srgbClr val="EB9089"/>
    <a:srgbClr val="F6D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86768" autoAdjust="0"/>
  </p:normalViewPr>
  <p:slideViewPr>
    <p:cSldViewPr snapToGrid="0">
      <p:cViewPr>
        <p:scale>
          <a:sx n="86" d="100"/>
          <a:sy n="86" d="100"/>
        </p:scale>
        <p:origin x="48" y="2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9C2D1A-61DA-4762-9F9B-9B43C983CC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1BF2C-FECD-49F3-ACA0-AEDD3884D8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97168-4BFA-471E-A1DE-B3E1FBCBF48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1C587-0136-4DED-857B-3D71063469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3FDCF-FFB9-4915-B169-1461DF2B0C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0CFF0-7908-461B-A26E-D9A69BFE4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0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B338E-7636-4CEB-832B-15C3465DDF33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EF64-E83A-4A82-8BA2-6398E73D706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77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EF64-E83A-4A82-8BA2-6398E73D706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19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EF64-E83A-4A82-8BA2-6398E73D706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67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EF64-E83A-4A82-8BA2-6398E73D706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90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EF64-E83A-4A82-8BA2-6398E73D706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83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546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16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346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609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5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84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00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83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01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C39E-05EB-449D-B990-401A0531B9FA}" type="datetimeFigureOut">
              <a:rPr lang="it-IT" smtClean="0"/>
              <a:t>21/10/2021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431B-859B-446A-9ADD-0AE10E61FA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633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323C39E-05EB-449D-B990-401A0531B9FA}" type="datetimeFigureOut">
              <a:rPr lang="it-IT" smtClean="0"/>
              <a:pPr/>
              <a:t>21/10/2021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50F431B-859B-446A-9ADD-0AE10E61FA4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928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video" Target="NULL" TargetMode="Externa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6.xml"/><Relationship Id="rId4" Type="http://schemas.microsoft.com/office/2007/relationships/media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182789" y="1617132"/>
            <a:ext cx="11221556" cy="286455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sz="3600" b="1">
                <a:latin typeface="Gungsuh" panose="020B0503020000020004" pitchFamily="18" charset="-127"/>
                <a:ea typeface="Gungsuh" panose="020B0503020000020004" pitchFamily="18" charset="-127"/>
              </a:rPr>
              <a:t>MFront, Code_Aster and Wood: mechanical behaviors applications in structural design and cultural heritage conservation</a:t>
            </a:r>
            <a:endParaRPr lang="en-US" sz="6000" b="1" dirty="0">
              <a:highlight>
                <a:srgbClr val="FFFFFF"/>
              </a:highlight>
              <a:latin typeface="Gungsuh" panose="020B0503020000020004" pitchFamily="18" charset="-127"/>
              <a:ea typeface="Gungsuh" panose="020B0503020000020004" pitchFamily="18" charset="-127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F8DA1CB-E0BB-42C7-894A-7CAF2020C1DD}"/>
              </a:ext>
            </a:extLst>
          </p:cNvPr>
          <p:cNvSpPr txBox="1">
            <a:spLocks/>
          </p:cNvSpPr>
          <p:nvPr/>
        </p:nvSpPr>
        <p:spPr>
          <a:xfrm>
            <a:off x="2931979" y="4858992"/>
            <a:ext cx="9372562" cy="177328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r>
              <a:rPr lang="en-GB" sz="2000" b="1">
                <a:latin typeface="Gungsuh" panose="02030600000101010101" pitchFamily="18" charset="-127"/>
                <a:ea typeface="Gungsuh" panose="02030600000101010101" pitchFamily="18" charset="-127"/>
              </a:rPr>
              <a:t>Lorenzo Riparbelli</a:t>
            </a:r>
            <a:r>
              <a:rPr lang="en-GB" sz="2000" b="1" baseline="3000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lang="en-GB" sz="2000" b="1">
                <a:latin typeface="Gungsuh" panose="02030600000101010101" pitchFamily="18" charset="-127"/>
                <a:ea typeface="Gungsuh" panose="02030600000101010101" pitchFamily="18" charset="-127"/>
              </a:rPr>
              <a:t>, Ioannis P. Christovasilis</a:t>
            </a:r>
            <a:r>
              <a:rPr lang="en-GB" sz="2000" b="1" baseline="30000">
                <a:latin typeface="Gungsuh" panose="02030600000101010101" pitchFamily="18" charset="-127"/>
                <a:ea typeface="Gungsuh" panose="02030600000101010101" pitchFamily="18" charset="-127"/>
              </a:rPr>
              <a:t>2</a:t>
            </a:r>
            <a:r>
              <a:rPr lang="en-GB" sz="2000" b="1">
                <a:latin typeface="Gungsuh" panose="02030600000101010101" pitchFamily="18" charset="-127"/>
                <a:ea typeface="Gungsuh" panose="02030600000101010101" pitchFamily="18" charset="-127"/>
              </a:rPr>
              <a:t>, Marco Fioravanti</a:t>
            </a:r>
            <a:r>
              <a:rPr lang="en-GB" sz="2000" b="1" baseline="30000"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endParaRPr lang="en-US" sz="200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GB" sz="2000">
                <a:latin typeface="Gungsuh" panose="02030600000101010101" pitchFamily="18" charset="-127"/>
                <a:ea typeface="Gungsuh" panose="02030600000101010101" pitchFamily="18" charset="-127"/>
              </a:rPr>
              <a:t> </a:t>
            </a:r>
            <a:endParaRPr lang="en-US" sz="200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GB" sz="1600" baseline="30000">
                <a:latin typeface="Gungsuh" panose="02030600000101010101" pitchFamily="18" charset="-127"/>
                <a:ea typeface="Gungsuh" panose="02030600000101010101" pitchFamily="18" charset="-127"/>
              </a:rPr>
              <a:t>1 </a:t>
            </a:r>
            <a:r>
              <a:rPr lang="en-GB" sz="1600">
                <a:latin typeface="Gungsuh" panose="02030600000101010101" pitchFamily="18" charset="-127"/>
                <a:ea typeface="Gungsuh" panose="02030600000101010101" pitchFamily="18" charset="-127"/>
              </a:rPr>
              <a:t>University of Florence, DAGRI, Florence, Italy </a:t>
            </a:r>
          </a:p>
          <a:p>
            <a:r>
              <a:rPr lang="en-GB" sz="1600" baseline="30000">
                <a:latin typeface="Gungsuh" panose="02030600000101010101" pitchFamily="18" charset="-127"/>
                <a:ea typeface="Gungsuh" panose="02030600000101010101" pitchFamily="18" charset="-127"/>
              </a:rPr>
              <a:t>2 </a:t>
            </a:r>
            <a:r>
              <a:rPr lang="en-GB" sz="1600">
                <a:latin typeface="Gungsuh" panose="02030600000101010101" pitchFamily="18" charset="-127"/>
                <a:ea typeface="Gungsuh" panose="02030600000101010101" pitchFamily="18" charset="-127"/>
              </a:rPr>
              <a:t>Aether Engineering, Florence, Italy (ipc@aethereng.com)</a:t>
            </a:r>
            <a:endParaRPr lang="en-US" sz="160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E3B67-C464-48CB-B98C-6C46526AC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08" y="240197"/>
            <a:ext cx="3530885" cy="1356673"/>
          </a:xfrm>
          <a:prstGeom prst="rect">
            <a:avLst/>
          </a:prstGeom>
        </p:spPr>
      </p:pic>
      <p:pic>
        <p:nvPicPr>
          <p:cNvPr id="13" name="Immagine 5">
            <a:extLst>
              <a:ext uri="{FF2B5EF4-FFF2-40B4-BE49-F238E27FC236}">
                <a16:creationId xmlns:a16="http://schemas.microsoft.com/office/drawing/2014/main" id="{482FB3DE-36A7-4407-8ACD-831F85814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68" y="347159"/>
            <a:ext cx="2784301" cy="114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2F5DE-DE10-4C01-8724-ACF489F89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2" y="5314471"/>
            <a:ext cx="2853351" cy="14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1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The Mona Lisa 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12" name="Picture 11" descr="A picture containing umbrella, room&#10;&#10;Description automatically generated">
            <a:extLst>
              <a:ext uri="{FF2B5EF4-FFF2-40B4-BE49-F238E27FC236}">
                <a16:creationId xmlns:a16="http://schemas.microsoft.com/office/drawing/2014/main" id="{67E317E1-5621-49AF-B410-59DFC70D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961799" y="1396952"/>
            <a:ext cx="4035590" cy="3717457"/>
          </a:xfrm>
          <a:prstGeom prst="rect">
            <a:avLst/>
          </a:prstGeom>
        </p:spPr>
      </p:pic>
      <p:pic>
        <p:nvPicPr>
          <p:cNvPr id="13" name="Picture 12" descr="A picture containing computer, light&#10;&#10;Description automatically generated">
            <a:extLst>
              <a:ext uri="{FF2B5EF4-FFF2-40B4-BE49-F238E27FC236}">
                <a16:creationId xmlns:a16="http://schemas.microsoft.com/office/drawing/2014/main" id="{B48776CD-BA43-4EFE-9C15-CF789631D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41"/>
          <a:stretch/>
        </p:blipFill>
        <p:spPr bwMode="auto">
          <a:xfrm>
            <a:off x="7706421" y="1388303"/>
            <a:ext cx="4485576" cy="4693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934551-FA31-41A3-BE07-CC6F9D8997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-724" r="18436" b="5209"/>
          <a:stretch/>
        </p:blipFill>
        <p:spPr bwMode="auto">
          <a:xfrm rot="5400000">
            <a:off x="-243167" y="1842595"/>
            <a:ext cx="2864137" cy="19555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D3D36503-DD24-49AB-B937-35CDA50FF4E4}"/>
              </a:ext>
            </a:extLst>
          </p:cNvPr>
          <p:cNvSpPr txBox="1">
            <a:spLocks/>
          </p:cNvSpPr>
          <p:nvPr/>
        </p:nvSpPr>
        <p:spPr>
          <a:xfrm>
            <a:off x="124329" y="5913121"/>
            <a:ext cx="7159263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>
                <a:latin typeface="Gungsuh" panose="02030600000101010101" pitchFamily="18" charset="-127"/>
                <a:ea typeface="Gungsuh" panose="02030600000101010101" pitchFamily="18" charset="-127"/>
              </a:rPr>
              <a:t>Project coordinator: Joseph Gril, CNRS Clermont Fd</a:t>
            </a:r>
          </a:p>
          <a:p>
            <a:pPr>
              <a:lnSpc>
                <a:spcPct val="100000"/>
              </a:lnSpc>
            </a:pPr>
            <a:r>
              <a:rPr lang="en-US" sz="1800" b="1">
                <a:latin typeface="Gungsuh" panose="02030600000101010101" pitchFamily="18" charset="-127"/>
                <a:ea typeface="Gungsuh" panose="02030600000101010101" pitchFamily="18" charset="-127"/>
              </a:rPr>
              <a:t>Research Groups involved: LMGC Montpellier, Pprime Poitiers, Institute Pascal Clermont Auvergne, DAGRI University of Florence, C2RMF, Louvre Museum, Restorers</a:t>
            </a:r>
            <a:endParaRPr lang="en-US" sz="18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E9FB860-8BA7-45DA-BA13-1D455267F7F8}"/>
              </a:ext>
            </a:extLst>
          </p:cNvPr>
          <p:cNvSpPr txBox="1">
            <a:spLocks/>
          </p:cNvSpPr>
          <p:nvPr/>
        </p:nvSpPr>
        <p:spPr>
          <a:xfrm>
            <a:off x="7424535" y="5913121"/>
            <a:ext cx="4644786" cy="104356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 dirty="0"/>
              <a:t>SOURCE</a:t>
            </a:r>
            <a:r>
              <a:rPr lang="en-GB" sz="800" b="1" spc="300"/>
              <a:t>: </a:t>
            </a:r>
          </a:p>
          <a:p>
            <a:pPr algn="ctr"/>
            <a:r>
              <a:rPr lang="es-ES_tradnl" sz="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Riparbelli L</a:t>
            </a:r>
            <a:r>
              <a:rPr lang="en-US" sz="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</a:t>
            </a:r>
            <a:r>
              <a:rPr lang="en-GB" sz="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GB" sz="800" u="sng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Mona Lisa’s digital twin: identifying the mechanical properties of the panel combining experimental data and advanced finite-element modelling</a:t>
            </a:r>
            <a:r>
              <a:rPr lang="en-GB" sz="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7èmes journées du GDR Sciences du bois, Nov 2018, Cluny, France.</a:t>
            </a:r>
            <a:endParaRPr lang="en-GB" sz="100" b="1" i="0" spc="30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ctr"/>
            <a:r>
              <a:rPr lang="en-US" sz="800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Riparbelli L. et al. </a:t>
            </a:r>
            <a:r>
              <a:rPr lang="en-US" sz="800" b="0" i="0" u="sng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Studies for the Mona Lisa conservation: the implementation of its panel’s Digital-Twin</a:t>
            </a:r>
            <a:r>
              <a:rPr lang="en-US" sz="800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 CompWood. Växjö, Sweden. </a:t>
            </a:r>
            <a:endParaRPr lang="en-GB" sz="800" b="1" spc="300" dirty="0"/>
          </a:p>
        </p:txBody>
      </p:sp>
    </p:spTree>
    <p:extLst>
      <p:ext uri="{BB962C8B-B14F-4D97-AF65-F5344CB8AC3E}">
        <p14:creationId xmlns:p14="http://schemas.microsoft.com/office/powerpoint/2010/main" val="42622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Sant’Antonio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262614-6B0C-4142-9A48-A62CDAF8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6588"/>
            <a:ext cx="4139100" cy="2978098"/>
          </a:xfrm>
          <a:prstGeom prst="rect">
            <a:avLst/>
          </a:prstGeom>
        </p:spPr>
      </p:pic>
      <p:pic>
        <p:nvPicPr>
          <p:cNvPr id="13" name="padova">
            <a:hlinkClick r:id="" action="ppaction://media"/>
            <a:extLst>
              <a:ext uri="{FF2B5EF4-FFF2-40B4-BE49-F238E27FC236}">
                <a16:creationId xmlns:a16="http://schemas.microsoft.com/office/drawing/2014/main" id="{299A6E50-DDD6-49A8-9F63-B6B8B3BE5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2138" y="1385074"/>
            <a:ext cx="4771041" cy="3024893"/>
          </a:xfrm>
          <a:prstGeom prst="rect">
            <a:avLst/>
          </a:prstGeom>
        </p:spPr>
      </p:pic>
      <p:pic>
        <p:nvPicPr>
          <p:cNvPr id="14" name="Picture 13" descr="A picture containing flying, blue, stationary, dark&#10;&#10;Description automatically generated">
            <a:extLst>
              <a:ext uri="{FF2B5EF4-FFF2-40B4-BE49-F238E27FC236}">
                <a16:creationId xmlns:a16="http://schemas.microsoft.com/office/drawing/2014/main" id="{475F8D29-781F-4CB2-A64B-63ECC97A5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12" y="4374686"/>
            <a:ext cx="3373073" cy="244803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0B913E66-21CC-43EC-A76D-D38D99B69789}"/>
              </a:ext>
            </a:extLst>
          </p:cNvPr>
          <p:cNvSpPr txBox="1">
            <a:spLocks/>
          </p:cNvSpPr>
          <p:nvPr/>
        </p:nvSpPr>
        <p:spPr>
          <a:xfrm>
            <a:off x="4744563" y="5366691"/>
            <a:ext cx="7508397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>
                <a:latin typeface="Gungsuh" panose="02030600000101010101" pitchFamily="18" charset="-127"/>
                <a:ea typeface="Gungsuh" panose="02030600000101010101" pitchFamily="18" charset="-127"/>
              </a:rPr>
              <a:t>Collaboration between DAGRI University of Florence, Opificio delle Pietre Dure, AR Arte e Restauro</a:t>
            </a:r>
            <a:endParaRPr lang="en-US" sz="18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16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Viscoelasticity in Wood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A996871-3F4C-438C-9FDD-071D3FA616FF}"/>
              </a:ext>
            </a:extLst>
          </p:cNvPr>
          <p:cNvSpPr txBox="1">
            <a:spLocks/>
          </p:cNvSpPr>
          <p:nvPr/>
        </p:nvSpPr>
        <p:spPr>
          <a:xfrm>
            <a:off x="607422" y="1620665"/>
            <a:ext cx="5431200" cy="1624518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Gungsuh" panose="02030600000101010101" pitchFamily="18" charset="-127"/>
                <a:ea typeface="Gungsuh" panose="02030600000101010101" pitchFamily="18" charset="-127"/>
              </a:rPr>
              <a:t>Orthotropic viscoelastic behaviour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159870-ECA5-417C-B0EB-B4B8B166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56" y="3602011"/>
            <a:ext cx="5220092" cy="3088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EED086-764F-427B-907C-BE6E680F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912" y="3602012"/>
            <a:ext cx="5220092" cy="308417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F1E5B8A-C575-4DCB-8237-D71D72EA241F}"/>
              </a:ext>
            </a:extLst>
          </p:cNvPr>
          <p:cNvGrpSpPr/>
          <p:nvPr/>
        </p:nvGrpSpPr>
        <p:grpSpPr>
          <a:xfrm>
            <a:off x="5636285" y="1688715"/>
            <a:ext cx="3531700" cy="1740285"/>
            <a:chOff x="7892904" y="1640077"/>
            <a:chExt cx="3236098" cy="161304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33A78E-0513-43AB-8469-C38967FAA746}"/>
                </a:ext>
              </a:extLst>
            </p:cNvPr>
            <p:cNvSpPr/>
            <p:nvPr/>
          </p:nvSpPr>
          <p:spPr>
            <a:xfrm>
              <a:off x="10254854" y="2330524"/>
              <a:ext cx="642026" cy="65904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8543EA-A485-4AFC-9DC0-6D83D8B6EEBF}"/>
                </a:ext>
              </a:extLst>
            </p:cNvPr>
            <p:cNvSpPr/>
            <p:nvPr/>
          </p:nvSpPr>
          <p:spPr>
            <a:xfrm>
              <a:off x="10022732" y="2997797"/>
              <a:ext cx="1106270" cy="19874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7201AA-0820-478F-ADAB-244E35FC613A}"/>
                </a:ext>
              </a:extLst>
            </p:cNvPr>
            <p:cNvSpPr/>
            <p:nvPr/>
          </p:nvSpPr>
          <p:spPr>
            <a:xfrm>
              <a:off x="10022732" y="2140003"/>
              <a:ext cx="1106270" cy="19874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E391B524-39AC-4F70-AA2D-53FFC26D2AB2}"/>
                </a:ext>
              </a:extLst>
            </p:cNvPr>
            <p:cNvSpPr/>
            <p:nvPr/>
          </p:nvSpPr>
          <p:spPr>
            <a:xfrm>
              <a:off x="10314171" y="1640077"/>
              <a:ext cx="523392" cy="468525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8DEA1B31-8520-4617-A52C-2A96E3B859B4}"/>
                </a:ext>
              </a:extLst>
            </p:cNvPr>
            <p:cNvSpPr/>
            <p:nvPr/>
          </p:nvSpPr>
          <p:spPr>
            <a:xfrm>
              <a:off x="8289307" y="2482926"/>
              <a:ext cx="232123" cy="514872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C1413E-77E1-433D-BD49-2261ADBBB6C2}"/>
                </a:ext>
              </a:extLst>
            </p:cNvPr>
            <p:cNvSpPr/>
            <p:nvPr/>
          </p:nvSpPr>
          <p:spPr>
            <a:xfrm>
              <a:off x="8521429" y="2482926"/>
              <a:ext cx="551793" cy="51487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B3771B-DFFD-42BE-845D-3E196280192C}"/>
                </a:ext>
              </a:extLst>
            </p:cNvPr>
            <p:cNvCxnSpPr>
              <a:stCxn id="32" idx="2"/>
            </p:cNvCxnSpPr>
            <p:nvPr/>
          </p:nvCxnSpPr>
          <p:spPr>
            <a:xfrm flipV="1">
              <a:off x="8289307" y="2279406"/>
              <a:ext cx="0" cy="718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E87542-AC4B-4002-8790-30A8237B831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8289307" y="2997798"/>
              <a:ext cx="10297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AB7E09-5399-44B0-B804-D492CE57B327}"/>
                </a:ext>
              </a:extLst>
            </p:cNvPr>
            <p:cNvSpPr txBox="1"/>
            <p:nvPr/>
          </p:nvSpPr>
          <p:spPr>
            <a:xfrm>
              <a:off x="7892904" y="2219125"/>
              <a:ext cx="396402" cy="342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b="1" dirty="0">
                  <a:latin typeface="Gungsuh" panose="02030600000101010101" pitchFamily="18" charset="-127"/>
                  <a:ea typeface="Gungsuh" panose="02030600000101010101" pitchFamily="18" charset="-127"/>
                </a:rPr>
                <a:t>Δ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C6273-8764-49BE-AB18-6FAED0B78DEF}"/>
                </a:ext>
              </a:extLst>
            </p:cNvPr>
            <p:cNvSpPr txBox="1"/>
            <p:nvPr/>
          </p:nvSpPr>
          <p:spPr>
            <a:xfrm>
              <a:off x="9259643" y="2883786"/>
              <a:ext cx="3964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Gungsuh" panose="02030600000101010101" pitchFamily="18" charset="-127"/>
                  <a:ea typeface="Gungsuh" panose="02030600000101010101" pitchFamily="18" charset="-127"/>
                </a:rPr>
                <a:t>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42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Viscoelasticity with </a:t>
            </a:r>
            <a:r>
              <a:rPr lang="en-US" sz="3200" b="1" kern="1200" dirty="0" err="1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MFront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A996871-3F4C-438C-9FDD-071D3FA616FF}"/>
              </a:ext>
            </a:extLst>
          </p:cNvPr>
          <p:cNvSpPr txBox="1">
            <a:spLocks/>
          </p:cNvSpPr>
          <p:nvPr/>
        </p:nvSpPr>
        <p:spPr>
          <a:xfrm>
            <a:off x="498369" y="1634140"/>
            <a:ext cx="11337671" cy="355070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Gungsuh" panose="02030600000101010101" pitchFamily="18" charset="-127"/>
                <a:ea typeface="Gungsuh" panose="02030600000101010101" pitchFamily="18" charset="-127"/>
              </a:rPr>
              <a:t>Orthotropic generalized Maxwell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Gungsuh" panose="02030600000101010101" pitchFamily="18" charset="-127"/>
                <a:ea typeface="Gungsuh" panose="02030600000101010101" pitchFamily="18" charset="-127"/>
              </a:rPr>
              <a:t>Any number of characteristic times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Gungsuh" panose="02030600000101010101" pitchFamily="18" charset="-127"/>
                <a:ea typeface="Gungsuh" panose="02030600000101010101" pitchFamily="18" charset="-127"/>
              </a:rPr>
              <a:t>For any of the 9 constitutive properties of the orthotropic behaviour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5B05BF-C12A-4757-A1D7-E835705F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1953"/>
            <a:ext cx="3869715" cy="2312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F0C7E-6265-483C-9232-EBE6C454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366" y="4974801"/>
            <a:ext cx="8182674" cy="673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4FA65B-E58C-4A2B-9521-A67C355B0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33" t="-3879" r="29999" b="-1"/>
          <a:stretch/>
        </p:blipFill>
        <p:spPr>
          <a:xfrm>
            <a:off x="3999357" y="5684637"/>
            <a:ext cx="3451654" cy="4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0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Material Property Estimation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BEB44-9529-462B-9106-E6DB734281E7}"/>
              </a:ext>
            </a:extLst>
          </p:cNvPr>
          <p:cNvSpPr txBox="1"/>
          <p:nvPr/>
        </p:nvSpPr>
        <p:spPr>
          <a:xfrm>
            <a:off x="849583" y="1617994"/>
            <a:ext cx="10492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Data filtering and reduction of data points for parameter 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F6B58-CD17-4C0A-AF47-69F06DD4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9" y="3036127"/>
            <a:ext cx="5945639" cy="3329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365B78-7027-49D6-8277-40051192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414" y="3041187"/>
            <a:ext cx="5945639" cy="33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Material Property Estimation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BEB44-9529-462B-9106-E6DB734281E7}"/>
              </a:ext>
            </a:extLst>
          </p:cNvPr>
          <p:cNvSpPr txBox="1"/>
          <p:nvPr/>
        </p:nvSpPr>
        <p:spPr>
          <a:xfrm>
            <a:off x="674483" y="2252622"/>
            <a:ext cx="10473416" cy="327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Parameter estimation using MACR_RECAL and SIMU_POINT_MAT in Code_Aster</a:t>
            </a:r>
          </a:p>
          <a:p>
            <a:pPr marL="457200" indent="-457200">
              <a:lnSpc>
                <a:spcPts val="4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5 characteristic times:</a:t>
            </a:r>
            <a:b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10</a:t>
            </a:r>
            <a:r>
              <a:rPr lang="en-US" sz="3200" baseline="30000" dirty="0">
                <a:latin typeface="Gungsuh" panose="02030600000101010101" pitchFamily="18" charset="-127"/>
                <a:ea typeface="Gungsuh" panose="02030600000101010101" pitchFamily="18" charset="-127"/>
              </a:rPr>
              <a:t>2</a:t>
            </a: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, 10</a:t>
            </a:r>
            <a:r>
              <a:rPr lang="en-US" sz="3200" baseline="30000" dirty="0">
                <a:latin typeface="Gungsuh" panose="02030600000101010101" pitchFamily="18" charset="-127"/>
                <a:ea typeface="Gungsuh" panose="02030600000101010101" pitchFamily="18" charset="-127"/>
              </a:rPr>
              <a:t>3</a:t>
            </a: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, 10</a:t>
            </a:r>
            <a:r>
              <a:rPr lang="en-US" sz="3200" baseline="30000" dirty="0">
                <a:latin typeface="Gungsuh" panose="02030600000101010101" pitchFamily="18" charset="-127"/>
                <a:ea typeface="Gungsuh" panose="02030600000101010101" pitchFamily="18" charset="-127"/>
              </a:rPr>
              <a:t>4</a:t>
            </a: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, 10</a:t>
            </a:r>
            <a:r>
              <a:rPr lang="en-US" sz="3200" baseline="30000" dirty="0">
                <a:latin typeface="Gungsuh" panose="02030600000101010101" pitchFamily="18" charset="-127"/>
                <a:ea typeface="Gungsuh" panose="02030600000101010101" pitchFamily="18" charset="-127"/>
              </a:rPr>
              <a:t>5</a:t>
            </a: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, 10</a:t>
            </a:r>
            <a:r>
              <a:rPr lang="en-US" sz="3200" baseline="30000" dirty="0">
                <a:latin typeface="Gungsuh" panose="02030600000101010101" pitchFamily="18" charset="-127"/>
                <a:ea typeface="Gungsuh" panose="02030600000101010101" pitchFamily="18" charset="-127"/>
              </a:rPr>
              <a:t>6</a:t>
            </a: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 sec</a:t>
            </a:r>
          </a:p>
          <a:p>
            <a:pPr marL="457200" indent="-457200">
              <a:lnSpc>
                <a:spcPts val="4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6 total fitting parameters for each case</a:t>
            </a:r>
            <a:endParaRPr lang="en-US" sz="3200" baseline="30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96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Material Property Estimation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BEB44-9529-462B-9106-E6DB734281E7}"/>
              </a:ext>
            </a:extLst>
          </p:cNvPr>
          <p:cNvSpPr txBox="1"/>
          <p:nvPr/>
        </p:nvSpPr>
        <p:spPr>
          <a:xfrm>
            <a:off x="645299" y="1396588"/>
            <a:ext cx="1121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Longitudinal Direction</a:t>
            </a:r>
            <a:endParaRPr lang="en-US" sz="3200" baseline="30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32477-6082-4B36-9BDF-459DD1D8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" y="2123331"/>
            <a:ext cx="7992909" cy="4386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6AE02-8DD6-4BDE-A6CB-E9763C92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367" y="2732356"/>
            <a:ext cx="2561990" cy="31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D12566-756D-4A7B-8ED5-19A9991C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" y="2123331"/>
            <a:ext cx="7992909" cy="43864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Material Property Estimation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BEB44-9529-462B-9106-E6DB734281E7}"/>
              </a:ext>
            </a:extLst>
          </p:cNvPr>
          <p:cNvSpPr txBox="1"/>
          <p:nvPr/>
        </p:nvSpPr>
        <p:spPr>
          <a:xfrm>
            <a:off x="645299" y="1396588"/>
            <a:ext cx="1121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dirty="0">
                <a:latin typeface="Gungsuh" panose="02030600000101010101" pitchFamily="18" charset="-127"/>
                <a:ea typeface="Gungsuh" panose="02030600000101010101" pitchFamily="18" charset="-127"/>
              </a:rPr>
              <a:t>Radial Direction</a:t>
            </a:r>
            <a:endParaRPr lang="en-US" sz="3200" baseline="30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035A0-E0E4-4D03-A352-3E1896D9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367" y="2776166"/>
            <a:ext cx="2472217" cy="308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5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944D4-4190-4D2F-9F48-7AF2EA53ECDD}"/>
              </a:ext>
            </a:extLst>
          </p:cNvPr>
          <p:cNvGrpSpPr/>
          <p:nvPr/>
        </p:nvGrpSpPr>
        <p:grpSpPr>
          <a:xfrm>
            <a:off x="364077" y="3690672"/>
            <a:ext cx="9519226" cy="3088855"/>
            <a:chOff x="5778228" y="1683349"/>
            <a:chExt cx="5715469" cy="26423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42AEA1-6CBD-4EBC-90E6-3A0FC0A9C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228" y="2170378"/>
              <a:ext cx="5715469" cy="209321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47E3DA-9450-4286-BAC0-33BD5ABC54CA}"/>
                </a:ext>
              </a:extLst>
            </p:cNvPr>
            <p:cNvCxnSpPr>
              <a:cxnSpLocks/>
            </p:cNvCxnSpPr>
            <p:nvPr/>
          </p:nvCxnSpPr>
          <p:spPr>
            <a:xfrm>
              <a:off x="5901445" y="2901717"/>
              <a:ext cx="2539964" cy="68579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948827-54F0-4BD0-85AD-02424EB5D91F}"/>
                </a:ext>
              </a:extLst>
            </p:cNvPr>
            <p:cNvCxnSpPr>
              <a:cxnSpLocks/>
            </p:cNvCxnSpPr>
            <p:nvPr/>
          </p:nvCxnSpPr>
          <p:spPr>
            <a:xfrm>
              <a:off x="8441409" y="3587516"/>
              <a:ext cx="2560574" cy="67607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F35529-B279-4399-9E89-432021AF0042}"/>
                </a:ext>
              </a:extLst>
            </p:cNvPr>
            <p:cNvSpPr txBox="1"/>
            <p:nvPr/>
          </p:nvSpPr>
          <p:spPr>
            <a:xfrm>
              <a:off x="6657127" y="3186448"/>
              <a:ext cx="7186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Gungsuh" panose="02030600000101010101" pitchFamily="18" charset="-127"/>
                  <a:ea typeface="Gungsuh" panose="02030600000101010101" pitchFamily="18" charset="-127"/>
                </a:rPr>
                <a:t>5m</a:t>
              </a:r>
              <a:endParaRPr lang="en-US" sz="2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6B60A3-2EF2-428A-9902-7874F1B47B91}"/>
                </a:ext>
              </a:extLst>
            </p:cNvPr>
            <p:cNvSpPr txBox="1"/>
            <p:nvPr/>
          </p:nvSpPr>
          <p:spPr>
            <a:xfrm>
              <a:off x="9362383" y="3925552"/>
              <a:ext cx="7186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Gungsuh" panose="02030600000101010101" pitchFamily="18" charset="-127"/>
                  <a:ea typeface="Gungsuh" panose="02030600000101010101" pitchFamily="18" charset="-127"/>
                </a:rPr>
                <a:t>5m</a:t>
              </a:r>
              <a:endParaRPr lang="en-US" sz="2000" dirty="0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18426438-DE8D-41E0-8382-D69A42253BE5}"/>
                </a:ext>
              </a:extLst>
            </p:cNvPr>
            <p:cNvSpPr/>
            <p:nvPr/>
          </p:nvSpPr>
          <p:spPr>
            <a:xfrm>
              <a:off x="6013381" y="1683349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57074E16-2110-4B30-99E9-3397362EF752}"/>
                </a:ext>
              </a:extLst>
            </p:cNvPr>
            <p:cNvSpPr/>
            <p:nvPr/>
          </p:nvSpPr>
          <p:spPr>
            <a:xfrm>
              <a:off x="8533799" y="2324471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Down 48">
              <a:extLst>
                <a:ext uri="{FF2B5EF4-FFF2-40B4-BE49-F238E27FC236}">
                  <a16:creationId xmlns:a16="http://schemas.microsoft.com/office/drawing/2014/main" id="{C4B50671-5709-4187-AE8A-721FEE992D4A}"/>
                </a:ext>
              </a:extLst>
            </p:cNvPr>
            <p:cNvSpPr/>
            <p:nvPr/>
          </p:nvSpPr>
          <p:spPr>
            <a:xfrm>
              <a:off x="11070197" y="3043438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E576B4-CCAD-46AC-B828-E823CCA06999}"/>
                </a:ext>
              </a:extLst>
            </p:cNvPr>
            <p:cNvSpPr/>
            <p:nvPr/>
          </p:nvSpPr>
          <p:spPr>
            <a:xfrm>
              <a:off x="7273590" y="1982083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D985948B-14D3-4E51-A280-B517B330DEC3}"/>
                </a:ext>
              </a:extLst>
            </p:cNvPr>
            <p:cNvSpPr/>
            <p:nvPr/>
          </p:nvSpPr>
          <p:spPr>
            <a:xfrm>
              <a:off x="9876683" y="2720708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Viscoelasticity Example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A996871-3F4C-438C-9FDD-071D3FA616FF}"/>
              </a:ext>
            </a:extLst>
          </p:cNvPr>
          <p:cNvSpPr txBox="1">
            <a:spLocks/>
          </p:cNvSpPr>
          <p:nvPr/>
        </p:nvSpPr>
        <p:spPr>
          <a:xfrm>
            <a:off x="1190450" y="1627018"/>
            <a:ext cx="5317353" cy="12979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Gungsuh" panose="02030600000101010101" pitchFamily="18" charset="-127"/>
                <a:ea typeface="Gungsuh" panose="02030600000101010101" pitchFamily="18" charset="-127"/>
              </a:rPr>
              <a:t>Cross Laminated Timber (CLT)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90B45-5100-4DFF-83A0-717DEB1C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96" y="1627018"/>
            <a:ext cx="4286101" cy="30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18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944D4-4190-4D2F-9F48-7AF2EA53ECDD}"/>
              </a:ext>
            </a:extLst>
          </p:cNvPr>
          <p:cNvGrpSpPr/>
          <p:nvPr/>
        </p:nvGrpSpPr>
        <p:grpSpPr>
          <a:xfrm>
            <a:off x="364077" y="3690672"/>
            <a:ext cx="9519226" cy="3088855"/>
            <a:chOff x="5778228" y="1683349"/>
            <a:chExt cx="5715469" cy="26423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42AEA1-6CBD-4EBC-90E6-3A0FC0A9C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228" y="2170378"/>
              <a:ext cx="5715469" cy="209321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47E3DA-9450-4286-BAC0-33BD5ABC54CA}"/>
                </a:ext>
              </a:extLst>
            </p:cNvPr>
            <p:cNvCxnSpPr>
              <a:cxnSpLocks/>
            </p:cNvCxnSpPr>
            <p:nvPr/>
          </p:nvCxnSpPr>
          <p:spPr>
            <a:xfrm>
              <a:off x="5901445" y="2901717"/>
              <a:ext cx="2539964" cy="68579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948827-54F0-4BD0-85AD-02424EB5D91F}"/>
                </a:ext>
              </a:extLst>
            </p:cNvPr>
            <p:cNvCxnSpPr>
              <a:cxnSpLocks/>
            </p:cNvCxnSpPr>
            <p:nvPr/>
          </p:nvCxnSpPr>
          <p:spPr>
            <a:xfrm>
              <a:off x="8441409" y="3587516"/>
              <a:ext cx="2560574" cy="67607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F35529-B279-4399-9E89-432021AF0042}"/>
                </a:ext>
              </a:extLst>
            </p:cNvPr>
            <p:cNvSpPr txBox="1"/>
            <p:nvPr/>
          </p:nvSpPr>
          <p:spPr>
            <a:xfrm>
              <a:off x="6657127" y="3186448"/>
              <a:ext cx="7186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Gungsuh" panose="02030600000101010101" pitchFamily="18" charset="-127"/>
                  <a:ea typeface="Gungsuh" panose="02030600000101010101" pitchFamily="18" charset="-127"/>
                </a:rPr>
                <a:t>5m</a:t>
              </a:r>
              <a:endParaRPr lang="en-US" sz="2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6B60A3-2EF2-428A-9902-7874F1B47B91}"/>
                </a:ext>
              </a:extLst>
            </p:cNvPr>
            <p:cNvSpPr txBox="1"/>
            <p:nvPr/>
          </p:nvSpPr>
          <p:spPr>
            <a:xfrm>
              <a:off x="9362383" y="3925552"/>
              <a:ext cx="7186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Gungsuh" panose="02030600000101010101" pitchFamily="18" charset="-127"/>
                  <a:ea typeface="Gungsuh" panose="02030600000101010101" pitchFamily="18" charset="-127"/>
                </a:rPr>
                <a:t>5m</a:t>
              </a:r>
              <a:endParaRPr lang="en-US" sz="2000" dirty="0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18426438-DE8D-41E0-8382-D69A42253BE5}"/>
                </a:ext>
              </a:extLst>
            </p:cNvPr>
            <p:cNvSpPr/>
            <p:nvPr/>
          </p:nvSpPr>
          <p:spPr>
            <a:xfrm>
              <a:off x="6013381" y="1683349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57074E16-2110-4B30-99E9-3397362EF752}"/>
                </a:ext>
              </a:extLst>
            </p:cNvPr>
            <p:cNvSpPr/>
            <p:nvPr/>
          </p:nvSpPr>
          <p:spPr>
            <a:xfrm>
              <a:off x="8533799" y="2324471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Down 48">
              <a:extLst>
                <a:ext uri="{FF2B5EF4-FFF2-40B4-BE49-F238E27FC236}">
                  <a16:creationId xmlns:a16="http://schemas.microsoft.com/office/drawing/2014/main" id="{C4B50671-5709-4187-AE8A-721FEE992D4A}"/>
                </a:ext>
              </a:extLst>
            </p:cNvPr>
            <p:cNvSpPr/>
            <p:nvPr/>
          </p:nvSpPr>
          <p:spPr>
            <a:xfrm>
              <a:off x="11070197" y="3043438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E576B4-CCAD-46AC-B828-E823CCA06999}"/>
                </a:ext>
              </a:extLst>
            </p:cNvPr>
            <p:cNvSpPr/>
            <p:nvPr/>
          </p:nvSpPr>
          <p:spPr>
            <a:xfrm>
              <a:off x="7273590" y="1982083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D985948B-14D3-4E51-A280-B517B330DEC3}"/>
                </a:ext>
              </a:extLst>
            </p:cNvPr>
            <p:cNvSpPr/>
            <p:nvPr/>
          </p:nvSpPr>
          <p:spPr>
            <a:xfrm>
              <a:off x="9876683" y="2720708"/>
              <a:ext cx="204326" cy="369651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Viscoelasticity Example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A996871-3F4C-438C-9FDD-071D3FA616FF}"/>
              </a:ext>
            </a:extLst>
          </p:cNvPr>
          <p:cNvSpPr txBox="1">
            <a:spLocks/>
          </p:cNvSpPr>
          <p:nvPr/>
        </p:nvSpPr>
        <p:spPr>
          <a:xfrm>
            <a:off x="1190450" y="1627018"/>
            <a:ext cx="5317353" cy="12979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Gungsuh" panose="02030600000101010101" pitchFamily="18" charset="-127"/>
                <a:ea typeface="Gungsuh" panose="02030600000101010101" pitchFamily="18" charset="-127"/>
              </a:rPr>
              <a:t>Cross Laminated Timber (CLT)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B1606-4FEE-4930-98B8-74902551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288" y="1570052"/>
            <a:ext cx="3523365" cy="3419971"/>
          </a:xfrm>
          <a:prstGeom prst="rect">
            <a:avLst/>
          </a:prstGeom>
        </p:spPr>
      </p:pic>
      <p:sp>
        <p:nvSpPr>
          <p:cNvPr id="18" name="Titolo 1">
            <a:extLst>
              <a:ext uri="{FF2B5EF4-FFF2-40B4-BE49-F238E27FC236}">
                <a16:creationId xmlns:a16="http://schemas.microsoft.com/office/drawing/2014/main" id="{DD911048-B8EF-43FC-9C26-BFDAF959B27E}"/>
              </a:ext>
            </a:extLst>
          </p:cNvPr>
          <p:cNvSpPr txBox="1">
            <a:spLocks/>
          </p:cNvSpPr>
          <p:nvPr/>
        </p:nvSpPr>
        <p:spPr>
          <a:xfrm>
            <a:off x="7032686" y="1607262"/>
            <a:ext cx="485051" cy="47938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latin typeface="Gungsuh" panose="02030600000101010101" pitchFamily="18" charset="-127"/>
                <a:ea typeface="Gungsuh" panose="02030600000101010101" pitchFamily="18" charset="-127"/>
              </a:rPr>
              <a:t>L</a:t>
            </a: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F3F5029E-9074-492A-8346-AED30BAE508B}"/>
              </a:ext>
            </a:extLst>
          </p:cNvPr>
          <p:cNvSpPr txBox="1">
            <a:spLocks/>
          </p:cNvSpPr>
          <p:nvPr/>
        </p:nvSpPr>
        <p:spPr>
          <a:xfrm>
            <a:off x="7032683" y="2584460"/>
            <a:ext cx="485051" cy="47938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latin typeface="Gungsuh" panose="02030600000101010101" pitchFamily="18" charset="-127"/>
                <a:ea typeface="Gungsuh" panose="02030600000101010101" pitchFamily="18" charset="-127"/>
              </a:rPr>
              <a:t>L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B6A91D0C-30E8-4A20-B828-F2773B867983}"/>
              </a:ext>
            </a:extLst>
          </p:cNvPr>
          <p:cNvSpPr txBox="1">
            <a:spLocks/>
          </p:cNvSpPr>
          <p:nvPr/>
        </p:nvSpPr>
        <p:spPr>
          <a:xfrm>
            <a:off x="10811280" y="1923678"/>
            <a:ext cx="485051" cy="47938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latin typeface="Gungsuh" panose="02030600000101010101" pitchFamily="18" charset="-127"/>
                <a:ea typeface="Gungsuh" panose="02030600000101010101" pitchFamily="18" charset="-127"/>
              </a:rPr>
              <a:t>T</a:t>
            </a: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EC9F3C27-30FF-4906-B548-F5D4AF491EAD}"/>
              </a:ext>
            </a:extLst>
          </p:cNvPr>
          <p:cNvSpPr txBox="1">
            <a:spLocks/>
          </p:cNvSpPr>
          <p:nvPr/>
        </p:nvSpPr>
        <p:spPr>
          <a:xfrm>
            <a:off x="10811279" y="2299793"/>
            <a:ext cx="485051" cy="47938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latin typeface="Gungsuh" panose="02030600000101010101" pitchFamily="18" charset="-127"/>
                <a:ea typeface="Gungsuh" panose="02030600000101010101" pitchFamily="18" charset="-127"/>
              </a:rPr>
              <a:t>T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FA6A36C-0960-49A8-B5D0-1875F3F51D14}"/>
              </a:ext>
            </a:extLst>
          </p:cNvPr>
          <p:cNvSpPr txBox="1">
            <a:spLocks/>
          </p:cNvSpPr>
          <p:nvPr/>
        </p:nvSpPr>
        <p:spPr>
          <a:xfrm>
            <a:off x="7032684" y="2075222"/>
            <a:ext cx="485051" cy="47938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latin typeface="Gungsuh" panose="02030600000101010101" pitchFamily="18" charset="-127"/>
                <a:ea typeface="Gungsuh" panose="02030600000101010101" pitchFamily="18" charset="-127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7885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WOOD – Anisotropy of elasticity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15" name="Immagine 4">
            <a:extLst>
              <a:ext uri="{FF2B5EF4-FFF2-40B4-BE49-F238E27FC236}">
                <a16:creationId xmlns:a16="http://schemas.microsoft.com/office/drawing/2014/main" id="{F85478DE-6AFB-4AC4-B8A2-86D22C58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98" y="1614856"/>
            <a:ext cx="4633191" cy="5000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C75AB0-7F57-464F-8C71-2A899D1C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175" y="1396588"/>
            <a:ext cx="4633191" cy="5473596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5CF2573-3BFC-4C88-8E93-D32E67857BAF}"/>
              </a:ext>
            </a:extLst>
          </p:cNvPr>
          <p:cNvSpPr txBox="1">
            <a:spLocks/>
          </p:cNvSpPr>
          <p:nvPr/>
        </p:nvSpPr>
        <p:spPr>
          <a:xfrm>
            <a:off x="5483391" y="6438795"/>
            <a:ext cx="4059799" cy="5430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 dirty="0"/>
              <a:t>SOURCE</a:t>
            </a:r>
            <a:r>
              <a:rPr lang="en-GB" sz="800" b="1" spc="300"/>
              <a:t>: BONAMINI, UZIELLI, </a:t>
            </a:r>
            <a:r>
              <a:rPr lang="en-GB" sz="800" b="1" u="sng" spc="300"/>
              <a:t>MANUALE DI SCIENZA E TECNOLOGIA DEL LEGNO</a:t>
            </a:r>
            <a:r>
              <a:rPr lang="en-GB" sz="800" b="1" spc="300"/>
              <a:t>, CLUT 2021</a:t>
            </a:r>
            <a:endParaRPr lang="en-GB" sz="800" b="1" spc="300" dirty="0"/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78CEDD4B-D24A-4BE5-81D0-FBEC32057C92}"/>
              </a:ext>
            </a:extLst>
          </p:cNvPr>
          <p:cNvSpPr txBox="1">
            <a:spLocks/>
          </p:cNvSpPr>
          <p:nvPr/>
        </p:nvSpPr>
        <p:spPr>
          <a:xfrm>
            <a:off x="6256471" y="2499779"/>
            <a:ext cx="1247508" cy="385006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/>
              <a:t>RADIAL</a:t>
            </a:r>
          </a:p>
          <a:p>
            <a:pPr algn="ctr"/>
            <a:r>
              <a:rPr lang="en-GB" sz="800" b="1" spc="300"/>
              <a:t>E~1000MPa</a:t>
            </a:r>
            <a:endParaRPr lang="en-GB" sz="800" b="1" spc="300" dirty="0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2A8850AC-C8E7-40EA-A93B-1F78034111FC}"/>
              </a:ext>
            </a:extLst>
          </p:cNvPr>
          <p:cNvSpPr txBox="1">
            <a:spLocks/>
          </p:cNvSpPr>
          <p:nvPr/>
        </p:nvSpPr>
        <p:spPr>
          <a:xfrm>
            <a:off x="6833624" y="1422353"/>
            <a:ext cx="1247508" cy="385006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/>
              <a:t>LONGITUDINAL</a:t>
            </a:r>
          </a:p>
          <a:p>
            <a:pPr algn="ctr"/>
            <a:r>
              <a:rPr lang="en-GB" sz="800" b="1" spc="300"/>
              <a:t>E~15000MPa</a:t>
            </a:r>
            <a:endParaRPr lang="en-GB" sz="800" b="1" spc="300" dirty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4595BC35-B08F-452E-AB0F-8B4AD0343ABA}"/>
              </a:ext>
            </a:extLst>
          </p:cNvPr>
          <p:cNvSpPr txBox="1">
            <a:spLocks/>
          </p:cNvSpPr>
          <p:nvPr/>
        </p:nvSpPr>
        <p:spPr>
          <a:xfrm>
            <a:off x="8330094" y="2531756"/>
            <a:ext cx="1247508" cy="385006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/>
              <a:t>TANGENTIAL</a:t>
            </a:r>
          </a:p>
          <a:p>
            <a:pPr algn="ctr"/>
            <a:r>
              <a:rPr lang="en-GB" sz="800" b="1" spc="300"/>
              <a:t>E~500MPa</a:t>
            </a:r>
            <a:endParaRPr lang="en-GB" sz="800" b="1" spc="300" dirty="0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487B3F2A-342E-4452-A036-04E17D250597}"/>
              </a:ext>
            </a:extLst>
          </p:cNvPr>
          <p:cNvSpPr txBox="1">
            <a:spLocks/>
          </p:cNvSpPr>
          <p:nvPr/>
        </p:nvSpPr>
        <p:spPr>
          <a:xfrm>
            <a:off x="5668707" y="3069769"/>
            <a:ext cx="761590" cy="31056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/>
              <a:t>PITH</a:t>
            </a:r>
            <a:endParaRPr lang="en-GB" sz="800" b="1" spc="300" dirty="0"/>
          </a:p>
        </p:txBody>
      </p:sp>
      <p:sp>
        <p:nvSpPr>
          <p:cNvPr id="25" name="Titolo 1">
            <a:extLst>
              <a:ext uri="{FF2B5EF4-FFF2-40B4-BE49-F238E27FC236}">
                <a16:creationId xmlns:a16="http://schemas.microsoft.com/office/drawing/2014/main" id="{AC49E94F-4805-4018-A092-43F8CC723954}"/>
              </a:ext>
            </a:extLst>
          </p:cNvPr>
          <p:cNvSpPr txBox="1">
            <a:spLocks/>
          </p:cNvSpPr>
          <p:nvPr/>
        </p:nvSpPr>
        <p:spPr>
          <a:xfrm>
            <a:off x="5483390" y="3900594"/>
            <a:ext cx="882013" cy="47082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/>
              <a:t>RADIAL SECTION</a:t>
            </a:r>
            <a:endParaRPr lang="en-GB" sz="800" b="1" spc="30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062E4176-FB4A-4576-93D7-A57D1F1FD6C5}"/>
              </a:ext>
            </a:extLst>
          </p:cNvPr>
          <p:cNvSpPr txBox="1">
            <a:spLocks/>
          </p:cNvSpPr>
          <p:nvPr/>
        </p:nvSpPr>
        <p:spPr>
          <a:xfrm>
            <a:off x="8695589" y="3315574"/>
            <a:ext cx="1168132" cy="47082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/>
              <a:t>TANGENTIAL SECTION</a:t>
            </a:r>
            <a:endParaRPr lang="en-GB" sz="800" b="1" spc="300" dirty="0"/>
          </a:p>
        </p:txBody>
      </p:sp>
      <p:sp>
        <p:nvSpPr>
          <p:cNvPr id="27" name="Titolo 1">
            <a:extLst>
              <a:ext uri="{FF2B5EF4-FFF2-40B4-BE49-F238E27FC236}">
                <a16:creationId xmlns:a16="http://schemas.microsoft.com/office/drawing/2014/main" id="{C1A2A2BD-DEA8-46D4-A493-D49943A8240C}"/>
              </a:ext>
            </a:extLst>
          </p:cNvPr>
          <p:cNvSpPr txBox="1">
            <a:spLocks/>
          </p:cNvSpPr>
          <p:nvPr/>
        </p:nvSpPr>
        <p:spPr>
          <a:xfrm>
            <a:off x="8948449" y="3900594"/>
            <a:ext cx="1286932" cy="47082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/>
              <a:t>TRANSVERSAL SECTION</a:t>
            </a:r>
            <a:endParaRPr lang="en-GB" sz="800" b="1" spc="300" dirty="0"/>
          </a:p>
        </p:txBody>
      </p:sp>
    </p:spTree>
    <p:extLst>
      <p:ext uri="{BB962C8B-B14F-4D97-AF65-F5344CB8AC3E}">
        <p14:creationId xmlns:p14="http://schemas.microsoft.com/office/powerpoint/2010/main" val="2021176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Viscoelasticity Example</a:t>
            </a:r>
          </a:p>
        </p:txBody>
      </p:sp>
      <p:pic>
        <p:nvPicPr>
          <p:cNvPr id="2" name="video1">
            <a:hlinkClick r:id="" action="ppaction://media"/>
            <a:extLst>
              <a:ext uri="{FF2B5EF4-FFF2-40B4-BE49-F238E27FC236}">
                <a16:creationId xmlns:a16="http://schemas.microsoft.com/office/drawing/2014/main" id="{56122BC6-4D55-437C-89EC-6F1C7B37B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8" y="2077524"/>
            <a:ext cx="12159574" cy="3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9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Viscoelasticity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50697-992B-45B2-AC00-F1EAC428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7" y="2284766"/>
            <a:ext cx="5974598" cy="3209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64D01-30B1-439B-BEA2-C2A8BF77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32" y="2284766"/>
            <a:ext cx="5969721" cy="320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65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0458" y="3954086"/>
            <a:ext cx="3247055" cy="988234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2448003" y="2132635"/>
            <a:ext cx="6545624" cy="9740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sz="5400" b="1" dirty="0">
                <a:latin typeface="Gungsuh" panose="020B0503020000020004" pitchFamily="18" charset="-127"/>
                <a:ea typeface="Gungsuh" panose="020B0503020000020004" pitchFamily="18" charset="-127"/>
              </a:rPr>
              <a:t>Thank You!</a:t>
            </a:r>
            <a:endParaRPr lang="en-US" sz="5400" b="1" dirty="0">
              <a:highlight>
                <a:srgbClr val="FFFFFF"/>
              </a:highlight>
              <a:latin typeface="Gungsuh" panose="020B0503020000020004" pitchFamily="18" charset="-127"/>
              <a:ea typeface="Gungsuh" panose="020B0503020000020004" pitchFamily="18" charset="-127"/>
            </a:endParaRPr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0B723E33-AEB1-44AC-A124-5F8564632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30" y="3799569"/>
            <a:ext cx="2784301" cy="11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5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WOOD – Anisotropy of shrinkage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84EB5-3236-4004-87AD-CF3FB12E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" y="1396588"/>
            <a:ext cx="4225475" cy="3106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FE196-9A0C-4D49-AC03-2D7D8C0A3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" r="50066" b="59277"/>
          <a:stretch/>
        </p:blipFill>
        <p:spPr>
          <a:xfrm>
            <a:off x="4442214" y="1396589"/>
            <a:ext cx="3032269" cy="1346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5D665-0C53-4E61-9EF9-EE4DFD973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33" r="1179" b="61061"/>
          <a:stretch/>
        </p:blipFill>
        <p:spPr>
          <a:xfrm>
            <a:off x="7474483" y="1396589"/>
            <a:ext cx="3032269" cy="1287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4712BF-4F77-4A48-8B45-B92ABA326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" t="51249" r="52729" b="8029"/>
          <a:stretch/>
        </p:blipFill>
        <p:spPr>
          <a:xfrm>
            <a:off x="4442214" y="3091262"/>
            <a:ext cx="2867087" cy="1346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4EF20A-0AF8-4A2D-A37B-80FD8B5B4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3" t="61462" b="13428"/>
          <a:stretch/>
        </p:blipFill>
        <p:spPr>
          <a:xfrm>
            <a:off x="7547608" y="3429001"/>
            <a:ext cx="3032269" cy="830334"/>
          </a:xfrm>
          <a:prstGeom prst="rect">
            <a:avLst/>
          </a:prstGeom>
        </p:spPr>
      </p:pic>
      <p:pic>
        <p:nvPicPr>
          <p:cNvPr id="14" name="Picture 3" descr="DisLorella fessuraz imbarcamento">
            <a:extLst>
              <a:ext uri="{FF2B5EF4-FFF2-40B4-BE49-F238E27FC236}">
                <a16:creationId xmlns:a16="http://schemas.microsoft.com/office/drawing/2014/main" id="{E944DD07-6CA5-4EBF-9A8C-9C973C52B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4724459"/>
            <a:ext cx="4367240" cy="2131417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8B0DAC93-061B-455F-81FF-EC7E2DD5BDEF}"/>
              </a:ext>
            </a:extLst>
          </p:cNvPr>
          <p:cNvSpPr txBox="1">
            <a:spLocks/>
          </p:cNvSpPr>
          <p:nvPr/>
        </p:nvSpPr>
        <p:spPr>
          <a:xfrm>
            <a:off x="5234573" y="2599363"/>
            <a:ext cx="4059799" cy="5430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sz="800" b="1" spc="300" dirty="0"/>
              <a:t>SOURCE</a:t>
            </a:r>
            <a:r>
              <a:rPr lang="en-GB" sz="800" b="1" spc="300"/>
              <a:t>: BONAMINI, UZIELLI, </a:t>
            </a:r>
            <a:r>
              <a:rPr lang="en-GB" sz="800" b="1" u="sng" spc="300"/>
              <a:t>MANUALE DI SCIENZA E TECNOLOGIA DEL LEGNO</a:t>
            </a:r>
            <a:r>
              <a:rPr lang="en-GB" sz="800" b="1" spc="300"/>
              <a:t>, CLUT 2021</a:t>
            </a:r>
            <a:endParaRPr lang="en-GB" sz="800" b="1" spc="3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CE3574-7100-4494-9CDC-D5865A7D6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077" y="4951756"/>
            <a:ext cx="5967124" cy="1608326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8233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Law of behaviour – Mfront + CA 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A996871-3F4C-438C-9FDD-071D3FA616FF}"/>
              </a:ext>
            </a:extLst>
          </p:cNvPr>
          <p:cNvSpPr txBox="1">
            <a:spLocks/>
          </p:cNvSpPr>
          <p:nvPr/>
        </p:nvSpPr>
        <p:spPr>
          <a:xfrm>
            <a:off x="210797" y="1528561"/>
            <a:ext cx="4426096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en-US" sz="3200" b="1">
                <a:latin typeface="Gungsuh" panose="02030600000101010101" pitchFamily="18" charset="-127"/>
                <a:ea typeface="Gungsuh" panose="02030600000101010101" pitchFamily="18" charset="-127"/>
              </a:rPr>
              <a:t>Field of Moisture</a:t>
            </a:r>
            <a:endParaRPr lang="en-US" sz="32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9749073-E839-45F0-BD38-50B2B9350521}"/>
              </a:ext>
            </a:extLst>
          </p:cNvPr>
          <p:cNvSpPr txBox="1">
            <a:spLocks/>
          </p:cNvSpPr>
          <p:nvPr/>
        </p:nvSpPr>
        <p:spPr>
          <a:xfrm>
            <a:off x="6978611" y="1528561"/>
            <a:ext cx="5060987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en-US" sz="3200" b="1">
                <a:latin typeface="Gungsuh" panose="02030600000101010101" pitchFamily="18" charset="-127"/>
                <a:ea typeface="Gungsuh" panose="02030600000101010101" pitchFamily="18" charset="-127"/>
              </a:rPr>
              <a:t>Field of Geometry</a:t>
            </a:r>
            <a:endParaRPr lang="en-US" sz="32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4BB6BA9B-3C6F-470B-A2F9-19A3F96E7E3D}"/>
              </a:ext>
            </a:extLst>
          </p:cNvPr>
          <p:cNvSpPr txBox="1">
            <a:spLocks/>
          </p:cNvSpPr>
          <p:nvPr/>
        </p:nvSpPr>
        <p:spPr>
          <a:xfrm>
            <a:off x="2472319" y="5902646"/>
            <a:ext cx="7055496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b="1" dirty="0">
                <a:latin typeface="Gungsuh" panose="02030600000101010101" pitchFamily="18" charset="-127"/>
                <a:ea typeface="Gungsuh" panose="02030600000101010101" pitchFamily="18" charset="-127"/>
              </a:rPr>
              <a:t>FEM Solution in cylindrical coordinates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88168-0FF5-4C9F-9DF1-AFE2173C47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235" y="4603056"/>
            <a:ext cx="1488571" cy="904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1D3000-21D7-495D-B040-FFD31BFB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41" y="2945313"/>
            <a:ext cx="2045140" cy="10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Field of moisture – generated a priori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A996871-3F4C-438C-9FDD-071D3FA616FF}"/>
              </a:ext>
            </a:extLst>
          </p:cNvPr>
          <p:cNvSpPr txBox="1">
            <a:spLocks/>
          </p:cNvSpPr>
          <p:nvPr/>
        </p:nvSpPr>
        <p:spPr>
          <a:xfrm>
            <a:off x="446770" y="1891276"/>
            <a:ext cx="9269467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en-US" sz="3200" b="1">
                <a:latin typeface="Gungsuh" panose="02030600000101010101" pitchFamily="18" charset="-127"/>
                <a:ea typeface="Gungsuh" panose="02030600000101010101" pitchFamily="18" charset="-127"/>
              </a:rPr>
              <a:t>Code Aster – Isotropic Fick Diffusion</a:t>
            </a:r>
            <a:endParaRPr lang="en-US" sz="32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3D1B888-0363-4502-8D9A-1E71E7F4CB2E}"/>
              </a:ext>
            </a:extLst>
          </p:cNvPr>
          <p:cNvSpPr txBox="1">
            <a:spLocks/>
          </p:cNvSpPr>
          <p:nvPr/>
        </p:nvSpPr>
        <p:spPr>
          <a:xfrm>
            <a:off x="490536" y="3517327"/>
            <a:ext cx="9269467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>
                <a:latin typeface="Gungsuh" panose="02030600000101010101" pitchFamily="18" charset="-127"/>
                <a:ea typeface="Gungsuh" panose="02030600000101010101" pitchFamily="18" charset="-127"/>
              </a:rPr>
              <a:t>Syrthes – Orthotropic Fick Diffusion – Coupled Heat Mass Transfer</a:t>
            </a:r>
            <a:endParaRPr lang="en-US" sz="32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95F5835-ED1F-4619-8D9F-98FAE3369D16}"/>
              </a:ext>
            </a:extLst>
          </p:cNvPr>
          <p:cNvSpPr txBox="1">
            <a:spLocks/>
          </p:cNvSpPr>
          <p:nvPr/>
        </p:nvSpPr>
        <p:spPr>
          <a:xfrm>
            <a:off x="490536" y="5259462"/>
            <a:ext cx="9269467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latin typeface="Gungsuh" panose="02030600000101010101" pitchFamily="18" charset="-127"/>
                <a:ea typeface="Gungsuh" panose="02030600000101010101" pitchFamily="18" charset="-127"/>
              </a:rPr>
              <a:t>Code Aster – Analytical or tabled definition </a:t>
            </a:r>
          </a:p>
        </p:txBody>
      </p:sp>
    </p:spTree>
    <p:extLst>
      <p:ext uri="{BB962C8B-B14F-4D97-AF65-F5344CB8AC3E}">
        <p14:creationId xmlns:p14="http://schemas.microsoft.com/office/powerpoint/2010/main" val="137477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Field of geometry – generated by CA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A996871-3F4C-438C-9FDD-071D3FA616FF}"/>
              </a:ext>
            </a:extLst>
          </p:cNvPr>
          <p:cNvSpPr txBox="1">
            <a:spLocks/>
          </p:cNvSpPr>
          <p:nvPr/>
        </p:nvSpPr>
        <p:spPr>
          <a:xfrm>
            <a:off x="490535" y="1396588"/>
            <a:ext cx="11337671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en-US" sz="3200" b="1">
                <a:latin typeface="Gungsuh" panose="02030600000101010101" pitchFamily="18" charset="-127"/>
                <a:ea typeface="Gungsuh" panose="02030600000101010101" pitchFamily="18" charset="-127"/>
              </a:rPr>
              <a:t>Code Aster – Read the x,y,z field for a given mesh</a:t>
            </a:r>
            <a:endParaRPr lang="en-US" sz="32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95F5835-ED1F-4619-8D9F-98FAE3369D16}"/>
              </a:ext>
            </a:extLst>
          </p:cNvPr>
          <p:cNvSpPr txBox="1">
            <a:spLocks/>
          </p:cNvSpPr>
          <p:nvPr/>
        </p:nvSpPr>
        <p:spPr>
          <a:xfrm>
            <a:off x="490535" y="3713831"/>
            <a:ext cx="4936871" cy="9550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>
                <a:latin typeface="Gungsuh" panose="02030600000101010101" pitchFamily="18" charset="-127"/>
                <a:ea typeface="Gungsuh" panose="02030600000101010101" pitchFamily="18" charset="-127"/>
              </a:rPr>
              <a:t>Code Aster – Create the nodal field of angle</a:t>
            </a:r>
            <a:endParaRPr lang="en-US" sz="32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764A9C-32F8-4E37-9BFA-4C60EC304541}"/>
              </a:ext>
            </a:extLst>
          </p:cNvPr>
          <p:cNvCxnSpPr/>
          <p:nvPr/>
        </p:nvCxnSpPr>
        <p:spPr>
          <a:xfrm flipV="1">
            <a:off x="6096000" y="3079462"/>
            <a:ext cx="0" cy="27432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1C96AB-72E7-495F-A01A-665FDB30E6F3}"/>
              </a:ext>
            </a:extLst>
          </p:cNvPr>
          <p:cNvCxnSpPr>
            <a:cxnSpLocks/>
          </p:cNvCxnSpPr>
          <p:nvPr/>
        </p:nvCxnSpPr>
        <p:spPr>
          <a:xfrm>
            <a:off x="6096000" y="5822662"/>
            <a:ext cx="356714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olo 1">
            <a:extLst>
              <a:ext uri="{FF2B5EF4-FFF2-40B4-BE49-F238E27FC236}">
                <a16:creationId xmlns:a16="http://schemas.microsoft.com/office/drawing/2014/main" id="{B9394F49-E035-42F9-A27E-72E05F49A30D}"/>
              </a:ext>
            </a:extLst>
          </p:cNvPr>
          <p:cNvSpPr txBox="1">
            <a:spLocks/>
          </p:cNvSpPr>
          <p:nvPr/>
        </p:nvSpPr>
        <p:spPr>
          <a:xfrm>
            <a:off x="5582660" y="3079461"/>
            <a:ext cx="513338" cy="44988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>
                <a:latin typeface="Gungsuh" panose="02030600000101010101" pitchFamily="18" charset="-127"/>
                <a:ea typeface="Gungsuh" panose="02030600000101010101" pitchFamily="18" charset="-127"/>
              </a:rPr>
              <a:t>y</a:t>
            </a:r>
            <a:endParaRPr lang="en-US" sz="32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F8B3B434-D365-4181-8C98-0C2DA69FF4C2}"/>
              </a:ext>
            </a:extLst>
          </p:cNvPr>
          <p:cNvSpPr txBox="1">
            <a:spLocks/>
          </p:cNvSpPr>
          <p:nvPr/>
        </p:nvSpPr>
        <p:spPr>
          <a:xfrm>
            <a:off x="9451654" y="5868872"/>
            <a:ext cx="513338" cy="44988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>
                <a:latin typeface="Gungsuh" panose="02030600000101010101" pitchFamily="18" charset="-127"/>
                <a:ea typeface="Gungsuh" panose="02030600000101010101" pitchFamily="18" charset="-127"/>
              </a:rPr>
              <a:t>x</a:t>
            </a:r>
            <a:endParaRPr lang="en-US" sz="3200" b="1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EF3F92-AC4D-415F-A10D-09D924705895}"/>
              </a:ext>
            </a:extLst>
          </p:cNvPr>
          <p:cNvSpPr/>
          <p:nvPr/>
        </p:nvSpPr>
        <p:spPr>
          <a:xfrm>
            <a:off x="8530468" y="4343400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A06DED56-BFE8-47B4-B9F0-995F28A6B3D7}"/>
              </a:ext>
            </a:extLst>
          </p:cNvPr>
          <p:cNvSpPr txBox="1">
            <a:spLocks/>
          </p:cNvSpPr>
          <p:nvPr/>
        </p:nvSpPr>
        <p:spPr>
          <a:xfrm>
            <a:off x="7746566" y="4001181"/>
            <a:ext cx="1379022" cy="44988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>
                <a:latin typeface="Gungsuh" panose="02030600000101010101" pitchFamily="18" charset="-127"/>
                <a:ea typeface="Gungsuh" panose="02030600000101010101" pitchFamily="18" charset="-127"/>
              </a:rPr>
              <a:t>x</a:t>
            </a:r>
            <a:r>
              <a:rPr lang="en-US" sz="1800" b="1" baseline="-2500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r>
              <a:rPr lang="en-US" sz="1800" b="1">
                <a:latin typeface="Gungsuh" panose="02030600000101010101" pitchFamily="18" charset="-127"/>
                <a:ea typeface="Gungsuh" panose="02030600000101010101" pitchFamily="18" charset="-127"/>
              </a:rPr>
              <a:t>,y</a:t>
            </a:r>
            <a:r>
              <a:rPr lang="en-US" sz="1800" b="1" baseline="-25000">
                <a:latin typeface="Gungsuh" panose="02030600000101010101" pitchFamily="18" charset="-127"/>
                <a:ea typeface="Gungsuh" panose="02030600000101010101" pitchFamily="18" charset="-127"/>
              </a:rPr>
              <a:t>0</a:t>
            </a:r>
            <a:endParaRPr lang="en-US" sz="1800" b="1" baseline="-25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89C0E8-0A87-4287-AB5D-A6D7C126F681}"/>
              </a:ext>
            </a:extLst>
          </p:cNvPr>
          <p:cNvCxnSpPr>
            <a:cxnSpLocks/>
          </p:cNvCxnSpPr>
          <p:nvPr/>
        </p:nvCxnSpPr>
        <p:spPr>
          <a:xfrm flipV="1">
            <a:off x="6093273" y="4451062"/>
            <a:ext cx="2342804" cy="13716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FABDEACF-6FE3-4E33-9139-2C16FC329EFD}"/>
              </a:ext>
            </a:extLst>
          </p:cNvPr>
          <p:cNvSpPr/>
          <p:nvPr/>
        </p:nvSpPr>
        <p:spPr>
          <a:xfrm>
            <a:off x="6365740" y="5411672"/>
            <a:ext cx="792255" cy="1006825"/>
          </a:xfrm>
          <a:prstGeom prst="arc">
            <a:avLst>
              <a:gd name="adj1" fmla="val 16200000"/>
              <a:gd name="adj2" fmla="val 210932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8F97B450-3BD8-4ACB-8B1D-7A9303BD9643}"/>
              </a:ext>
            </a:extLst>
          </p:cNvPr>
          <p:cNvSpPr txBox="1">
            <a:spLocks/>
          </p:cNvSpPr>
          <p:nvPr/>
        </p:nvSpPr>
        <p:spPr>
          <a:xfrm>
            <a:off x="7107525" y="5236277"/>
            <a:ext cx="408251" cy="44988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l-GR" sz="1800" b="1">
                <a:latin typeface="Arial" panose="020B0604020202020204" pitchFamily="34" charset="0"/>
                <a:ea typeface="Gungsuh" panose="02030600000101010101" pitchFamily="18" charset="-127"/>
                <a:cs typeface="Arial" panose="020B0604020202020204" pitchFamily="34" charset="0"/>
              </a:rPr>
              <a:t>α</a:t>
            </a:r>
            <a:endParaRPr lang="en-US" sz="1800" b="1" baseline="-25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6D4FCF-F000-4455-A2DC-40C53E2AE896}"/>
              </a:ext>
            </a:extLst>
          </p:cNvPr>
          <p:cNvCxnSpPr>
            <a:cxnSpLocks/>
          </p:cNvCxnSpPr>
          <p:nvPr/>
        </p:nvCxnSpPr>
        <p:spPr>
          <a:xfrm flipV="1">
            <a:off x="8603953" y="3805427"/>
            <a:ext cx="847701" cy="517257"/>
          </a:xfrm>
          <a:prstGeom prst="straightConnector1">
            <a:avLst/>
          </a:prstGeom>
          <a:ln w="317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0C3F3D-21AD-4BA7-B8A0-987CCC94FC70}"/>
              </a:ext>
            </a:extLst>
          </p:cNvPr>
          <p:cNvCxnSpPr>
            <a:cxnSpLocks/>
          </p:cNvCxnSpPr>
          <p:nvPr/>
        </p:nvCxnSpPr>
        <p:spPr>
          <a:xfrm flipH="1" flipV="1">
            <a:off x="8017223" y="3674300"/>
            <a:ext cx="438342" cy="585509"/>
          </a:xfrm>
          <a:prstGeom prst="straightConnector1">
            <a:avLst/>
          </a:prstGeom>
          <a:ln w="317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olo 1">
            <a:extLst>
              <a:ext uri="{FF2B5EF4-FFF2-40B4-BE49-F238E27FC236}">
                <a16:creationId xmlns:a16="http://schemas.microsoft.com/office/drawing/2014/main" id="{E97585DD-CFCB-4338-9E9F-9297825E1062}"/>
              </a:ext>
            </a:extLst>
          </p:cNvPr>
          <p:cNvSpPr txBox="1">
            <a:spLocks/>
          </p:cNvSpPr>
          <p:nvPr/>
        </p:nvSpPr>
        <p:spPr>
          <a:xfrm>
            <a:off x="9312952" y="3855405"/>
            <a:ext cx="410543" cy="36447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>
                <a:latin typeface="Gungsuh" panose="02030600000101010101" pitchFamily="18" charset="-127"/>
                <a:ea typeface="Gungsuh" panose="02030600000101010101" pitchFamily="18" charset="-127"/>
              </a:rPr>
              <a:t>R</a:t>
            </a:r>
            <a:endParaRPr lang="en-US" sz="1800" b="1" baseline="-25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57D9C205-6CF5-4E4D-A273-B08BD69DC162}"/>
              </a:ext>
            </a:extLst>
          </p:cNvPr>
          <p:cNvSpPr txBox="1">
            <a:spLocks/>
          </p:cNvSpPr>
          <p:nvPr/>
        </p:nvSpPr>
        <p:spPr>
          <a:xfrm>
            <a:off x="8072632" y="3376410"/>
            <a:ext cx="1379022" cy="44988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>
                <a:latin typeface="Gungsuh" panose="02030600000101010101" pitchFamily="18" charset="-127"/>
                <a:ea typeface="Gungsuh" panose="02030600000101010101" pitchFamily="18" charset="-127"/>
              </a:rPr>
              <a:t>T</a:t>
            </a:r>
            <a:endParaRPr lang="en-US" sz="1800" b="1" baseline="-25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60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Shrinkage deformations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7" name="2021-10-11 15-01-35">
            <a:hlinkClick r:id="" action="ppaction://media"/>
            <a:extLst>
              <a:ext uri="{FF2B5EF4-FFF2-40B4-BE49-F238E27FC236}">
                <a16:creationId xmlns:a16="http://schemas.microsoft.com/office/drawing/2014/main" id="{BD95E054-F3DE-4D69-9362-A6BC30520C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32" end="32198"/>
                </p14:media>
              </p:ext>
            </p:extLst>
          </p:nvPr>
        </p:nvPicPr>
        <p:blipFill rotWithShape="1">
          <a:blip r:embed="rId7"/>
          <a:srcRect l="34540" t="31082" r="34910" b="28638"/>
          <a:stretch/>
        </p:blipFill>
        <p:spPr>
          <a:xfrm>
            <a:off x="7943043" y="1388303"/>
            <a:ext cx="4205131" cy="3118804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AB99B11-FC4A-4C0E-A187-BCF420DC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418" y="5539950"/>
            <a:ext cx="3411538" cy="57943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257627A-8512-48CE-8FE1-AC2446CC13E7}"/>
              </a:ext>
            </a:extLst>
          </p:cNvPr>
          <p:cNvSpPr>
            <a:spLocks/>
          </p:cNvSpPr>
          <p:nvPr/>
        </p:nvSpPr>
        <p:spPr bwMode="auto">
          <a:xfrm rot="13862526">
            <a:off x="8439179" y="5619753"/>
            <a:ext cx="1071563" cy="531813"/>
          </a:xfrm>
          <a:custGeom>
            <a:avLst/>
            <a:gdLst>
              <a:gd name="T0" fmla="*/ 0 w 675"/>
              <a:gd name="T1" fmla="*/ 335 h 335"/>
              <a:gd name="T2" fmla="*/ 346 w 675"/>
              <a:gd name="T3" fmla="*/ 109 h 335"/>
              <a:gd name="T4" fmla="*/ 675 w 675"/>
              <a:gd name="T5" fmla="*/ 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5" h="335">
                <a:moveTo>
                  <a:pt x="0" y="335"/>
                </a:moveTo>
                <a:cubicBezTo>
                  <a:pt x="57" y="297"/>
                  <a:pt x="234" y="165"/>
                  <a:pt x="346" y="109"/>
                </a:cubicBezTo>
                <a:cubicBezTo>
                  <a:pt x="458" y="53"/>
                  <a:pt x="568" y="25"/>
                  <a:pt x="675" y="0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D069A462-4A2F-4A97-9C21-A824CBC29131}"/>
              </a:ext>
            </a:extLst>
          </p:cNvPr>
          <p:cNvSpPr>
            <a:spLocks/>
          </p:cNvSpPr>
          <p:nvPr/>
        </p:nvSpPr>
        <p:spPr bwMode="auto">
          <a:xfrm rot="7957675">
            <a:off x="10569574" y="5641060"/>
            <a:ext cx="1066800" cy="450850"/>
          </a:xfrm>
          <a:custGeom>
            <a:avLst/>
            <a:gdLst>
              <a:gd name="T0" fmla="*/ 0 w 672"/>
              <a:gd name="T1" fmla="*/ 0 h 284"/>
              <a:gd name="T2" fmla="*/ 434 w 672"/>
              <a:gd name="T3" fmla="*/ 119 h 284"/>
              <a:gd name="T4" fmla="*/ 672 w 672"/>
              <a:gd name="T5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284">
                <a:moveTo>
                  <a:pt x="0" y="0"/>
                </a:moveTo>
                <a:cubicBezTo>
                  <a:pt x="72" y="21"/>
                  <a:pt x="322" y="72"/>
                  <a:pt x="434" y="119"/>
                </a:cubicBezTo>
                <a:cubicBezTo>
                  <a:pt x="546" y="166"/>
                  <a:pt x="611" y="226"/>
                  <a:pt x="672" y="284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31E4D91-C91B-46B8-B171-8DAF90E01886}"/>
              </a:ext>
            </a:extLst>
          </p:cNvPr>
          <p:cNvSpPr>
            <a:spLocks/>
          </p:cNvSpPr>
          <p:nvPr/>
        </p:nvSpPr>
        <p:spPr bwMode="auto">
          <a:xfrm rot="14982211">
            <a:off x="8463517" y="5805296"/>
            <a:ext cx="409575" cy="282575"/>
          </a:xfrm>
          <a:custGeom>
            <a:avLst/>
            <a:gdLst>
              <a:gd name="T0" fmla="*/ 0 w 258"/>
              <a:gd name="T1" fmla="*/ 178 h 178"/>
              <a:gd name="T2" fmla="*/ 126 w 258"/>
              <a:gd name="T3" fmla="*/ 78 h 178"/>
              <a:gd name="T4" fmla="*/ 258 w 258"/>
              <a:gd name="T5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8" h="178">
                <a:moveTo>
                  <a:pt x="0" y="178"/>
                </a:moveTo>
                <a:cubicBezTo>
                  <a:pt x="22" y="161"/>
                  <a:pt x="83" y="108"/>
                  <a:pt x="126" y="78"/>
                </a:cubicBezTo>
                <a:cubicBezTo>
                  <a:pt x="169" y="48"/>
                  <a:pt x="214" y="24"/>
                  <a:pt x="258" y="0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56AABD00-3F92-4453-A637-60B404FA091E}"/>
              </a:ext>
            </a:extLst>
          </p:cNvPr>
          <p:cNvSpPr>
            <a:spLocks/>
          </p:cNvSpPr>
          <p:nvPr/>
        </p:nvSpPr>
        <p:spPr bwMode="auto">
          <a:xfrm rot="5744448">
            <a:off x="11348301" y="5859929"/>
            <a:ext cx="304800" cy="217487"/>
          </a:xfrm>
          <a:custGeom>
            <a:avLst/>
            <a:gdLst>
              <a:gd name="T0" fmla="*/ 0 w 192"/>
              <a:gd name="T1" fmla="*/ 0 h 137"/>
              <a:gd name="T2" fmla="*/ 108 w 192"/>
              <a:gd name="T3" fmla="*/ 50 h 137"/>
              <a:gd name="T4" fmla="*/ 192 w 192"/>
              <a:gd name="T5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137">
                <a:moveTo>
                  <a:pt x="0" y="0"/>
                </a:moveTo>
                <a:cubicBezTo>
                  <a:pt x="18" y="8"/>
                  <a:pt x="76" y="27"/>
                  <a:pt x="108" y="50"/>
                </a:cubicBezTo>
                <a:cubicBezTo>
                  <a:pt x="140" y="73"/>
                  <a:pt x="175" y="119"/>
                  <a:pt x="192" y="137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DCC78562-E6AC-46C7-BB84-80AB17B3160B}"/>
              </a:ext>
            </a:extLst>
          </p:cNvPr>
          <p:cNvSpPr>
            <a:spLocks/>
          </p:cNvSpPr>
          <p:nvPr/>
        </p:nvSpPr>
        <p:spPr bwMode="auto">
          <a:xfrm rot="10800000">
            <a:off x="8942873" y="5553444"/>
            <a:ext cx="2292350" cy="276225"/>
          </a:xfrm>
          <a:custGeom>
            <a:avLst/>
            <a:gdLst>
              <a:gd name="T0" fmla="*/ 0 w 1444"/>
              <a:gd name="T1" fmla="*/ 174 h 174"/>
              <a:gd name="T2" fmla="*/ 358 w 1444"/>
              <a:gd name="T3" fmla="*/ 30 h 174"/>
              <a:gd name="T4" fmla="*/ 715 w 1444"/>
              <a:gd name="T5" fmla="*/ 3 h 174"/>
              <a:gd name="T6" fmla="*/ 1071 w 1444"/>
              <a:gd name="T7" fmla="*/ 48 h 174"/>
              <a:gd name="T8" fmla="*/ 1444 w 1444"/>
              <a:gd name="T9" fmla="*/ 16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4" h="174">
                <a:moveTo>
                  <a:pt x="0" y="174"/>
                </a:moveTo>
                <a:cubicBezTo>
                  <a:pt x="60" y="149"/>
                  <a:pt x="239" y="58"/>
                  <a:pt x="358" y="30"/>
                </a:cubicBezTo>
                <a:cubicBezTo>
                  <a:pt x="477" y="2"/>
                  <a:pt x="596" y="0"/>
                  <a:pt x="715" y="3"/>
                </a:cubicBezTo>
                <a:cubicBezTo>
                  <a:pt x="834" y="6"/>
                  <a:pt x="950" y="21"/>
                  <a:pt x="1071" y="48"/>
                </a:cubicBezTo>
                <a:cubicBezTo>
                  <a:pt x="1192" y="75"/>
                  <a:pt x="1366" y="142"/>
                  <a:pt x="1444" y="166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CF727E0-18BB-4F20-AD39-86BFE5770723}"/>
              </a:ext>
            </a:extLst>
          </p:cNvPr>
          <p:cNvSpPr>
            <a:spLocks/>
          </p:cNvSpPr>
          <p:nvPr/>
        </p:nvSpPr>
        <p:spPr bwMode="auto">
          <a:xfrm rot="10800000">
            <a:off x="8532237" y="5549781"/>
            <a:ext cx="3009900" cy="449263"/>
          </a:xfrm>
          <a:custGeom>
            <a:avLst/>
            <a:gdLst>
              <a:gd name="T0" fmla="*/ 0 w 1856"/>
              <a:gd name="T1" fmla="*/ 271 h 271"/>
              <a:gd name="T2" fmla="*/ 476 w 1856"/>
              <a:gd name="T3" fmla="*/ 52 h 271"/>
              <a:gd name="T4" fmla="*/ 924 w 1856"/>
              <a:gd name="T5" fmla="*/ 6 h 271"/>
              <a:gd name="T6" fmla="*/ 1481 w 1856"/>
              <a:gd name="T7" fmla="*/ 88 h 271"/>
              <a:gd name="T8" fmla="*/ 1856 w 1856"/>
              <a:gd name="T9" fmla="*/ 271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6" h="271">
                <a:moveTo>
                  <a:pt x="0" y="271"/>
                </a:moveTo>
                <a:cubicBezTo>
                  <a:pt x="161" y="183"/>
                  <a:pt x="322" y="96"/>
                  <a:pt x="476" y="52"/>
                </a:cubicBezTo>
                <a:cubicBezTo>
                  <a:pt x="630" y="8"/>
                  <a:pt x="757" y="0"/>
                  <a:pt x="924" y="6"/>
                </a:cubicBezTo>
                <a:cubicBezTo>
                  <a:pt x="1091" y="12"/>
                  <a:pt x="1326" y="44"/>
                  <a:pt x="1481" y="88"/>
                </a:cubicBezTo>
                <a:cubicBezTo>
                  <a:pt x="1636" y="132"/>
                  <a:pt x="1746" y="201"/>
                  <a:pt x="1856" y="271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2D5EDD4D-CF5D-4E4E-82B0-E2407C39A139}"/>
              </a:ext>
            </a:extLst>
          </p:cNvPr>
          <p:cNvSpPr>
            <a:spLocks/>
          </p:cNvSpPr>
          <p:nvPr/>
        </p:nvSpPr>
        <p:spPr bwMode="auto">
          <a:xfrm rot="10800000">
            <a:off x="9463276" y="5600309"/>
            <a:ext cx="1085850" cy="93662"/>
          </a:xfrm>
          <a:custGeom>
            <a:avLst/>
            <a:gdLst>
              <a:gd name="T0" fmla="*/ 0 w 1444"/>
              <a:gd name="T1" fmla="*/ 174 h 174"/>
              <a:gd name="T2" fmla="*/ 358 w 1444"/>
              <a:gd name="T3" fmla="*/ 30 h 174"/>
              <a:gd name="T4" fmla="*/ 715 w 1444"/>
              <a:gd name="T5" fmla="*/ 3 h 174"/>
              <a:gd name="T6" fmla="*/ 1071 w 1444"/>
              <a:gd name="T7" fmla="*/ 48 h 174"/>
              <a:gd name="T8" fmla="*/ 1444 w 1444"/>
              <a:gd name="T9" fmla="*/ 16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4" h="174">
                <a:moveTo>
                  <a:pt x="0" y="174"/>
                </a:moveTo>
                <a:cubicBezTo>
                  <a:pt x="60" y="149"/>
                  <a:pt x="239" y="58"/>
                  <a:pt x="358" y="30"/>
                </a:cubicBezTo>
                <a:cubicBezTo>
                  <a:pt x="477" y="2"/>
                  <a:pt x="596" y="0"/>
                  <a:pt x="715" y="3"/>
                </a:cubicBezTo>
                <a:cubicBezTo>
                  <a:pt x="834" y="6"/>
                  <a:pt x="950" y="21"/>
                  <a:pt x="1071" y="48"/>
                </a:cubicBezTo>
                <a:cubicBezTo>
                  <a:pt x="1192" y="75"/>
                  <a:pt x="1366" y="142"/>
                  <a:pt x="1444" y="166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E324AF2-573A-4A22-94EC-9560A232D132}"/>
              </a:ext>
            </a:extLst>
          </p:cNvPr>
          <p:cNvSpPr/>
          <p:nvPr/>
        </p:nvSpPr>
        <p:spPr>
          <a:xfrm rot="10800000">
            <a:off x="9279611" y="4799041"/>
            <a:ext cx="1471338" cy="670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A6BA909-A8C3-487B-8219-2B339430F356}"/>
              </a:ext>
            </a:extLst>
          </p:cNvPr>
          <p:cNvSpPr/>
          <p:nvPr/>
        </p:nvSpPr>
        <p:spPr>
          <a:xfrm>
            <a:off x="9264259" y="6176568"/>
            <a:ext cx="1471338" cy="670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95821284-EEC3-4D39-842F-17BBA98A97DD}"/>
              </a:ext>
            </a:extLst>
          </p:cNvPr>
          <p:cNvSpPr txBox="1">
            <a:spLocks/>
          </p:cNvSpPr>
          <p:nvPr/>
        </p:nvSpPr>
        <p:spPr>
          <a:xfrm>
            <a:off x="10652702" y="4818482"/>
            <a:ext cx="2097517" cy="6286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l-GR" sz="2000" b="1">
                <a:latin typeface="Gungsuh" panose="02030600000101010101" pitchFamily="18" charset="-127"/>
                <a:ea typeface="Gungsuh" panose="02030600000101010101" pitchFamily="18" charset="-127"/>
              </a:rPr>
              <a:t>Δ</a:t>
            </a: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w=-3%</a:t>
            </a:r>
          </a:p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~ -20% RH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C4CB12C6-081B-4D37-9F79-E01BFA94A33D}"/>
              </a:ext>
            </a:extLst>
          </p:cNvPr>
          <p:cNvSpPr txBox="1">
            <a:spLocks/>
          </p:cNvSpPr>
          <p:nvPr/>
        </p:nvSpPr>
        <p:spPr>
          <a:xfrm>
            <a:off x="10652702" y="6193915"/>
            <a:ext cx="2097517" cy="6286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l-GR" sz="2000" b="1">
                <a:latin typeface="Gungsuh" panose="02030600000101010101" pitchFamily="18" charset="-127"/>
                <a:ea typeface="Gungsuh" panose="02030600000101010101" pitchFamily="18" charset="-127"/>
              </a:rPr>
              <a:t>Δ</a:t>
            </a: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w=-3%</a:t>
            </a:r>
          </a:p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~ -20% RH</a:t>
            </a:r>
          </a:p>
        </p:txBody>
      </p:sp>
      <p:pic>
        <p:nvPicPr>
          <p:cNvPr id="6" name="giordano2a_1">
            <a:hlinkClick r:id="" action="ppaction://media"/>
            <a:extLst>
              <a:ext uri="{FF2B5EF4-FFF2-40B4-BE49-F238E27FC236}">
                <a16:creationId xmlns:a16="http://schemas.microsoft.com/office/drawing/2014/main" id="{CAED3B74-9607-4271-9290-508B4E40010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263" y="1618378"/>
            <a:ext cx="7220087" cy="502330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6861E39-D836-4FC2-B344-5FB91E243200}"/>
              </a:ext>
            </a:extLst>
          </p:cNvPr>
          <p:cNvSpPr/>
          <p:nvPr/>
        </p:nvSpPr>
        <p:spPr>
          <a:xfrm>
            <a:off x="5852157" y="3999763"/>
            <a:ext cx="153383" cy="1474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6965A3F7-31DB-4DC0-BB8B-417308EF18D0}"/>
              </a:ext>
            </a:extLst>
          </p:cNvPr>
          <p:cNvSpPr txBox="1">
            <a:spLocks/>
          </p:cNvSpPr>
          <p:nvPr/>
        </p:nvSpPr>
        <p:spPr>
          <a:xfrm>
            <a:off x="5529705" y="3878424"/>
            <a:ext cx="2097517" cy="6286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Pith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D83D07-B8CF-4346-9750-691A0CF91F64}"/>
              </a:ext>
            </a:extLst>
          </p:cNvPr>
          <p:cNvSpPr/>
          <p:nvPr/>
        </p:nvSpPr>
        <p:spPr>
          <a:xfrm>
            <a:off x="2122762" y="4045980"/>
            <a:ext cx="153383" cy="1474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365AA138-7678-4FD7-B423-8E6962B679A2}"/>
              </a:ext>
            </a:extLst>
          </p:cNvPr>
          <p:cNvSpPr txBox="1">
            <a:spLocks/>
          </p:cNvSpPr>
          <p:nvPr/>
        </p:nvSpPr>
        <p:spPr>
          <a:xfrm>
            <a:off x="1800310" y="3924641"/>
            <a:ext cx="2097517" cy="6286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Pith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2E15AD-E095-4218-92ED-B0D029041BF6}"/>
              </a:ext>
            </a:extLst>
          </p:cNvPr>
          <p:cNvCxnSpPr>
            <a:cxnSpLocks/>
          </p:cNvCxnSpPr>
          <p:nvPr/>
        </p:nvCxnSpPr>
        <p:spPr>
          <a:xfrm flipV="1">
            <a:off x="6866849" y="3114859"/>
            <a:ext cx="1321456" cy="76356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 descr="DisLorella fessuraz imbarcamento">
            <a:extLst>
              <a:ext uri="{FF2B5EF4-FFF2-40B4-BE49-F238E27FC236}">
                <a16:creationId xmlns:a16="http://schemas.microsoft.com/office/drawing/2014/main" id="{34ABB8F6-A99B-4642-9004-85748711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637" y="73717"/>
            <a:ext cx="3045188" cy="1486194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3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Panel Paintings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E7E79DC-2C0D-4343-9EB0-7F18721E5B05}"/>
              </a:ext>
            </a:extLst>
          </p:cNvPr>
          <p:cNvSpPr txBox="1">
            <a:spLocks/>
          </p:cNvSpPr>
          <p:nvPr/>
        </p:nvSpPr>
        <p:spPr>
          <a:xfrm>
            <a:off x="3882954" y="3029859"/>
            <a:ext cx="2097517" cy="104969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Painted</a:t>
            </a:r>
          </a:p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 Layers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2AB234D-06CC-496C-8A5B-BCAFB2392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59" y="5640237"/>
            <a:ext cx="3411538" cy="57943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0D47821-4FB1-4559-9FDB-653599D3DC8E}"/>
              </a:ext>
            </a:extLst>
          </p:cNvPr>
          <p:cNvSpPr>
            <a:spLocks/>
          </p:cNvSpPr>
          <p:nvPr/>
        </p:nvSpPr>
        <p:spPr bwMode="auto">
          <a:xfrm rot="13862526">
            <a:off x="262620" y="5720040"/>
            <a:ext cx="1071563" cy="531813"/>
          </a:xfrm>
          <a:custGeom>
            <a:avLst/>
            <a:gdLst>
              <a:gd name="T0" fmla="*/ 0 w 675"/>
              <a:gd name="T1" fmla="*/ 335 h 335"/>
              <a:gd name="T2" fmla="*/ 346 w 675"/>
              <a:gd name="T3" fmla="*/ 109 h 335"/>
              <a:gd name="T4" fmla="*/ 675 w 675"/>
              <a:gd name="T5" fmla="*/ 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5" h="335">
                <a:moveTo>
                  <a:pt x="0" y="335"/>
                </a:moveTo>
                <a:cubicBezTo>
                  <a:pt x="57" y="297"/>
                  <a:pt x="234" y="165"/>
                  <a:pt x="346" y="109"/>
                </a:cubicBezTo>
                <a:cubicBezTo>
                  <a:pt x="458" y="53"/>
                  <a:pt x="568" y="25"/>
                  <a:pt x="675" y="0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0359F0A9-3C28-44B4-9ECB-9AB37F31E9EE}"/>
              </a:ext>
            </a:extLst>
          </p:cNvPr>
          <p:cNvSpPr>
            <a:spLocks/>
          </p:cNvSpPr>
          <p:nvPr/>
        </p:nvSpPr>
        <p:spPr bwMode="auto">
          <a:xfrm rot="7957675">
            <a:off x="2393015" y="5741347"/>
            <a:ext cx="1066800" cy="450850"/>
          </a:xfrm>
          <a:custGeom>
            <a:avLst/>
            <a:gdLst>
              <a:gd name="T0" fmla="*/ 0 w 672"/>
              <a:gd name="T1" fmla="*/ 0 h 284"/>
              <a:gd name="T2" fmla="*/ 434 w 672"/>
              <a:gd name="T3" fmla="*/ 119 h 284"/>
              <a:gd name="T4" fmla="*/ 672 w 672"/>
              <a:gd name="T5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284">
                <a:moveTo>
                  <a:pt x="0" y="0"/>
                </a:moveTo>
                <a:cubicBezTo>
                  <a:pt x="72" y="21"/>
                  <a:pt x="322" y="72"/>
                  <a:pt x="434" y="119"/>
                </a:cubicBezTo>
                <a:cubicBezTo>
                  <a:pt x="546" y="166"/>
                  <a:pt x="611" y="226"/>
                  <a:pt x="672" y="284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ACF1632E-8192-4C46-8DBA-0D48A1EFA9AE}"/>
              </a:ext>
            </a:extLst>
          </p:cNvPr>
          <p:cNvSpPr>
            <a:spLocks/>
          </p:cNvSpPr>
          <p:nvPr/>
        </p:nvSpPr>
        <p:spPr bwMode="auto">
          <a:xfrm rot="14982211">
            <a:off x="286958" y="5905583"/>
            <a:ext cx="409575" cy="282575"/>
          </a:xfrm>
          <a:custGeom>
            <a:avLst/>
            <a:gdLst>
              <a:gd name="T0" fmla="*/ 0 w 258"/>
              <a:gd name="T1" fmla="*/ 178 h 178"/>
              <a:gd name="T2" fmla="*/ 126 w 258"/>
              <a:gd name="T3" fmla="*/ 78 h 178"/>
              <a:gd name="T4" fmla="*/ 258 w 258"/>
              <a:gd name="T5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8" h="178">
                <a:moveTo>
                  <a:pt x="0" y="178"/>
                </a:moveTo>
                <a:cubicBezTo>
                  <a:pt x="22" y="161"/>
                  <a:pt x="83" y="108"/>
                  <a:pt x="126" y="78"/>
                </a:cubicBezTo>
                <a:cubicBezTo>
                  <a:pt x="169" y="48"/>
                  <a:pt x="214" y="24"/>
                  <a:pt x="258" y="0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9E2CB8A8-C250-493E-A5CE-3E9443C30BF3}"/>
              </a:ext>
            </a:extLst>
          </p:cNvPr>
          <p:cNvSpPr>
            <a:spLocks/>
          </p:cNvSpPr>
          <p:nvPr/>
        </p:nvSpPr>
        <p:spPr bwMode="auto">
          <a:xfrm rot="5744448">
            <a:off x="3171742" y="5960216"/>
            <a:ext cx="304800" cy="217487"/>
          </a:xfrm>
          <a:custGeom>
            <a:avLst/>
            <a:gdLst>
              <a:gd name="T0" fmla="*/ 0 w 192"/>
              <a:gd name="T1" fmla="*/ 0 h 137"/>
              <a:gd name="T2" fmla="*/ 108 w 192"/>
              <a:gd name="T3" fmla="*/ 50 h 137"/>
              <a:gd name="T4" fmla="*/ 192 w 192"/>
              <a:gd name="T5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137">
                <a:moveTo>
                  <a:pt x="0" y="0"/>
                </a:moveTo>
                <a:cubicBezTo>
                  <a:pt x="18" y="8"/>
                  <a:pt x="76" y="27"/>
                  <a:pt x="108" y="50"/>
                </a:cubicBezTo>
                <a:cubicBezTo>
                  <a:pt x="140" y="73"/>
                  <a:pt x="175" y="119"/>
                  <a:pt x="192" y="137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2366F513-5908-4F27-A3E0-BCDC00F4FE5D}"/>
              </a:ext>
            </a:extLst>
          </p:cNvPr>
          <p:cNvSpPr>
            <a:spLocks/>
          </p:cNvSpPr>
          <p:nvPr/>
        </p:nvSpPr>
        <p:spPr bwMode="auto">
          <a:xfrm rot="10800000">
            <a:off x="766314" y="5653731"/>
            <a:ext cx="2292350" cy="276225"/>
          </a:xfrm>
          <a:custGeom>
            <a:avLst/>
            <a:gdLst>
              <a:gd name="T0" fmla="*/ 0 w 1444"/>
              <a:gd name="T1" fmla="*/ 174 h 174"/>
              <a:gd name="T2" fmla="*/ 358 w 1444"/>
              <a:gd name="T3" fmla="*/ 30 h 174"/>
              <a:gd name="T4" fmla="*/ 715 w 1444"/>
              <a:gd name="T5" fmla="*/ 3 h 174"/>
              <a:gd name="T6" fmla="*/ 1071 w 1444"/>
              <a:gd name="T7" fmla="*/ 48 h 174"/>
              <a:gd name="T8" fmla="*/ 1444 w 1444"/>
              <a:gd name="T9" fmla="*/ 16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4" h="174">
                <a:moveTo>
                  <a:pt x="0" y="174"/>
                </a:moveTo>
                <a:cubicBezTo>
                  <a:pt x="60" y="149"/>
                  <a:pt x="239" y="58"/>
                  <a:pt x="358" y="30"/>
                </a:cubicBezTo>
                <a:cubicBezTo>
                  <a:pt x="477" y="2"/>
                  <a:pt x="596" y="0"/>
                  <a:pt x="715" y="3"/>
                </a:cubicBezTo>
                <a:cubicBezTo>
                  <a:pt x="834" y="6"/>
                  <a:pt x="950" y="21"/>
                  <a:pt x="1071" y="48"/>
                </a:cubicBezTo>
                <a:cubicBezTo>
                  <a:pt x="1192" y="75"/>
                  <a:pt x="1366" y="142"/>
                  <a:pt x="1444" y="166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95F68547-3CE1-4CD8-B0A3-423226708CA7}"/>
              </a:ext>
            </a:extLst>
          </p:cNvPr>
          <p:cNvSpPr>
            <a:spLocks/>
          </p:cNvSpPr>
          <p:nvPr/>
        </p:nvSpPr>
        <p:spPr bwMode="auto">
          <a:xfrm rot="10800000">
            <a:off x="355678" y="5650068"/>
            <a:ext cx="3009900" cy="449263"/>
          </a:xfrm>
          <a:custGeom>
            <a:avLst/>
            <a:gdLst>
              <a:gd name="T0" fmla="*/ 0 w 1856"/>
              <a:gd name="T1" fmla="*/ 271 h 271"/>
              <a:gd name="T2" fmla="*/ 476 w 1856"/>
              <a:gd name="T3" fmla="*/ 52 h 271"/>
              <a:gd name="T4" fmla="*/ 924 w 1856"/>
              <a:gd name="T5" fmla="*/ 6 h 271"/>
              <a:gd name="T6" fmla="*/ 1481 w 1856"/>
              <a:gd name="T7" fmla="*/ 88 h 271"/>
              <a:gd name="T8" fmla="*/ 1856 w 1856"/>
              <a:gd name="T9" fmla="*/ 271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6" h="271">
                <a:moveTo>
                  <a:pt x="0" y="271"/>
                </a:moveTo>
                <a:cubicBezTo>
                  <a:pt x="161" y="183"/>
                  <a:pt x="322" y="96"/>
                  <a:pt x="476" y="52"/>
                </a:cubicBezTo>
                <a:cubicBezTo>
                  <a:pt x="630" y="8"/>
                  <a:pt x="757" y="0"/>
                  <a:pt x="924" y="6"/>
                </a:cubicBezTo>
                <a:cubicBezTo>
                  <a:pt x="1091" y="12"/>
                  <a:pt x="1326" y="44"/>
                  <a:pt x="1481" y="88"/>
                </a:cubicBezTo>
                <a:cubicBezTo>
                  <a:pt x="1636" y="132"/>
                  <a:pt x="1746" y="201"/>
                  <a:pt x="1856" y="271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BCAC3D6-4E9D-4994-916F-0A4C749C3BD2}"/>
              </a:ext>
            </a:extLst>
          </p:cNvPr>
          <p:cNvSpPr>
            <a:spLocks/>
          </p:cNvSpPr>
          <p:nvPr/>
        </p:nvSpPr>
        <p:spPr bwMode="auto">
          <a:xfrm rot="10800000">
            <a:off x="1286717" y="5700596"/>
            <a:ext cx="1085850" cy="93662"/>
          </a:xfrm>
          <a:custGeom>
            <a:avLst/>
            <a:gdLst>
              <a:gd name="T0" fmla="*/ 0 w 1444"/>
              <a:gd name="T1" fmla="*/ 174 h 174"/>
              <a:gd name="T2" fmla="*/ 358 w 1444"/>
              <a:gd name="T3" fmla="*/ 30 h 174"/>
              <a:gd name="T4" fmla="*/ 715 w 1444"/>
              <a:gd name="T5" fmla="*/ 3 h 174"/>
              <a:gd name="T6" fmla="*/ 1071 w 1444"/>
              <a:gd name="T7" fmla="*/ 48 h 174"/>
              <a:gd name="T8" fmla="*/ 1444 w 1444"/>
              <a:gd name="T9" fmla="*/ 16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4" h="174">
                <a:moveTo>
                  <a:pt x="0" y="174"/>
                </a:moveTo>
                <a:cubicBezTo>
                  <a:pt x="60" y="149"/>
                  <a:pt x="239" y="58"/>
                  <a:pt x="358" y="30"/>
                </a:cubicBezTo>
                <a:cubicBezTo>
                  <a:pt x="477" y="2"/>
                  <a:pt x="596" y="0"/>
                  <a:pt x="715" y="3"/>
                </a:cubicBezTo>
                <a:cubicBezTo>
                  <a:pt x="834" y="6"/>
                  <a:pt x="950" y="21"/>
                  <a:pt x="1071" y="48"/>
                </a:cubicBezTo>
                <a:cubicBezTo>
                  <a:pt x="1192" y="75"/>
                  <a:pt x="1366" y="142"/>
                  <a:pt x="1444" y="166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B7B2C5A-CB82-4F50-9B05-FA2FB0359386}"/>
              </a:ext>
            </a:extLst>
          </p:cNvPr>
          <p:cNvSpPr>
            <a:spLocks/>
          </p:cNvSpPr>
          <p:nvPr/>
        </p:nvSpPr>
        <p:spPr bwMode="auto">
          <a:xfrm>
            <a:off x="326417" y="3745591"/>
            <a:ext cx="3141663" cy="82550"/>
          </a:xfrm>
          <a:custGeom>
            <a:avLst/>
            <a:gdLst>
              <a:gd name="T0" fmla="*/ 12 w 1991"/>
              <a:gd name="T1" fmla="*/ 52 h 52"/>
              <a:gd name="T2" fmla="*/ 12 w 1991"/>
              <a:gd name="T3" fmla="*/ 24 h 52"/>
              <a:gd name="T4" fmla="*/ 84 w 1991"/>
              <a:gd name="T5" fmla="*/ 24 h 52"/>
              <a:gd name="T6" fmla="*/ 128 w 1991"/>
              <a:gd name="T7" fmla="*/ 32 h 52"/>
              <a:gd name="T8" fmla="*/ 264 w 1991"/>
              <a:gd name="T9" fmla="*/ 16 h 52"/>
              <a:gd name="T10" fmla="*/ 364 w 1991"/>
              <a:gd name="T11" fmla="*/ 40 h 52"/>
              <a:gd name="T12" fmla="*/ 536 w 1991"/>
              <a:gd name="T13" fmla="*/ 16 h 52"/>
              <a:gd name="T14" fmla="*/ 628 w 1991"/>
              <a:gd name="T15" fmla="*/ 28 h 52"/>
              <a:gd name="T16" fmla="*/ 800 w 1991"/>
              <a:gd name="T17" fmla="*/ 20 h 52"/>
              <a:gd name="T18" fmla="*/ 872 w 1991"/>
              <a:gd name="T19" fmla="*/ 44 h 52"/>
              <a:gd name="T20" fmla="*/ 980 w 1991"/>
              <a:gd name="T21" fmla="*/ 16 h 52"/>
              <a:gd name="T22" fmla="*/ 1164 w 1991"/>
              <a:gd name="T23" fmla="*/ 24 h 52"/>
              <a:gd name="T24" fmla="*/ 1212 w 1991"/>
              <a:gd name="T25" fmla="*/ 32 h 52"/>
              <a:gd name="T26" fmla="*/ 1372 w 1991"/>
              <a:gd name="T27" fmla="*/ 12 h 52"/>
              <a:gd name="T28" fmla="*/ 1504 w 1991"/>
              <a:gd name="T29" fmla="*/ 20 h 52"/>
              <a:gd name="T30" fmla="*/ 1572 w 1991"/>
              <a:gd name="T31" fmla="*/ 20 h 52"/>
              <a:gd name="T32" fmla="*/ 1660 w 1991"/>
              <a:gd name="T33" fmla="*/ 0 h 52"/>
              <a:gd name="T34" fmla="*/ 1744 w 1991"/>
              <a:gd name="T35" fmla="*/ 20 h 52"/>
              <a:gd name="T36" fmla="*/ 1824 w 1991"/>
              <a:gd name="T37" fmla="*/ 32 h 52"/>
              <a:gd name="T38" fmla="*/ 1912 w 1991"/>
              <a:gd name="T39" fmla="*/ 16 h 52"/>
              <a:gd name="T40" fmla="*/ 1980 w 1991"/>
              <a:gd name="T41" fmla="*/ 16 h 52"/>
              <a:gd name="T42" fmla="*/ 1980 w 1991"/>
              <a:gd name="T43" fmla="*/ 4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91" h="52">
                <a:moveTo>
                  <a:pt x="12" y="52"/>
                </a:moveTo>
                <a:cubicBezTo>
                  <a:pt x="6" y="40"/>
                  <a:pt x="0" y="29"/>
                  <a:pt x="12" y="24"/>
                </a:cubicBezTo>
                <a:cubicBezTo>
                  <a:pt x="24" y="19"/>
                  <a:pt x="65" y="23"/>
                  <a:pt x="84" y="24"/>
                </a:cubicBezTo>
                <a:cubicBezTo>
                  <a:pt x="103" y="25"/>
                  <a:pt x="98" y="33"/>
                  <a:pt x="128" y="32"/>
                </a:cubicBezTo>
                <a:cubicBezTo>
                  <a:pt x="158" y="31"/>
                  <a:pt x="225" y="15"/>
                  <a:pt x="264" y="16"/>
                </a:cubicBezTo>
                <a:cubicBezTo>
                  <a:pt x="303" y="17"/>
                  <a:pt x="319" y="40"/>
                  <a:pt x="364" y="40"/>
                </a:cubicBezTo>
                <a:cubicBezTo>
                  <a:pt x="409" y="40"/>
                  <a:pt x="492" y="18"/>
                  <a:pt x="536" y="16"/>
                </a:cubicBezTo>
                <a:cubicBezTo>
                  <a:pt x="580" y="14"/>
                  <a:pt x="584" y="27"/>
                  <a:pt x="628" y="28"/>
                </a:cubicBezTo>
                <a:cubicBezTo>
                  <a:pt x="672" y="29"/>
                  <a:pt x="759" y="17"/>
                  <a:pt x="800" y="20"/>
                </a:cubicBezTo>
                <a:cubicBezTo>
                  <a:pt x="841" y="23"/>
                  <a:pt x="842" y="45"/>
                  <a:pt x="872" y="44"/>
                </a:cubicBezTo>
                <a:cubicBezTo>
                  <a:pt x="902" y="43"/>
                  <a:pt x="931" y="19"/>
                  <a:pt x="980" y="16"/>
                </a:cubicBezTo>
                <a:cubicBezTo>
                  <a:pt x="1029" y="13"/>
                  <a:pt x="1125" y="21"/>
                  <a:pt x="1164" y="24"/>
                </a:cubicBezTo>
                <a:cubicBezTo>
                  <a:pt x="1203" y="27"/>
                  <a:pt x="1177" y="34"/>
                  <a:pt x="1212" y="32"/>
                </a:cubicBezTo>
                <a:cubicBezTo>
                  <a:pt x="1247" y="30"/>
                  <a:pt x="1323" y="14"/>
                  <a:pt x="1372" y="12"/>
                </a:cubicBezTo>
                <a:cubicBezTo>
                  <a:pt x="1421" y="10"/>
                  <a:pt x="1471" y="19"/>
                  <a:pt x="1504" y="20"/>
                </a:cubicBezTo>
                <a:cubicBezTo>
                  <a:pt x="1537" y="21"/>
                  <a:pt x="1546" y="23"/>
                  <a:pt x="1572" y="20"/>
                </a:cubicBezTo>
                <a:cubicBezTo>
                  <a:pt x="1598" y="17"/>
                  <a:pt x="1631" y="0"/>
                  <a:pt x="1660" y="0"/>
                </a:cubicBezTo>
                <a:cubicBezTo>
                  <a:pt x="1689" y="0"/>
                  <a:pt x="1717" y="15"/>
                  <a:pt x="1744" y="20"/>
                </a:cubicBezTo>
                <a:cubicBezTo>
                  <a:pt x="1771" y="25"/>
                  <a:pt x="1796" y="33"/>
                  <a:pt x="1824" y="32"/>
                </a:cubicBezTo>
                <a:cubicBezTo>
                  <a:pt x="1852" y="31"/>
                  <a:pt x="1886" y="19"/>
                  <a:pt x="1912" y="16"/>
                </a:cubicBezTo>
                <a:cubicBezTo>
                  <a:pt x="1938" y="13"/>
                  <a:pt x="1969" y="12"/>
                  <a:pt x="1980" y="16"/>
                </a:cubicBezTo>
                <a:cubicBezTo>
                  <a:pt x="1991" y="20"/>
                  <a:pt x="1985" y="30"/>
                  <a:pt x="1980" y="40"/>
                </a:cubicBezTo>
              </a:path>
            </a:pathLst>
          </a:custGeom>
          <a:solidFill>
            <a:srgbClr val="FF66FF"/>
          </a:solidFill>
          <a:ln w="31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3C1C6-0206-4398-A7BE-C96BC39A67BB}"/>
              </a:ext>
            </a:extLst>
          </p:cNvPr>
          <p:cNvSpPr/>
          <p:nvPr/>
        </p:nvSpPr>
        <p:spPr>
          <a:xfrm>
            <a:off x="266126" y="4659643"/>
            <a:ext cx="3292726" cy="912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D8710B6-7FA2-4BE7-A525-22AA76B39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81" y="2336599"/>
            <a:ext cx="3411538" cy="57943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5784F1FF-5AE3-421B-90EE-2108DCA99B4B}"/>
              </a:ext>
            </a:extLst>
          </p:cNvPr>
          <p:cNvSpPr>
            <a:spLocks/>
          </p:cNvSpPr>
          <p:nvPr/>
        </p:nvSpPr>
        <p:spPr bwMode="auto">
          <a:xfrm rot="13862526">
            <a:off x="437142" y="2406571"/>
            <a:ext cx="1071563" cy="531813"/>
          </a:xfrm>
          <a:custGeom>
            <a:avLst/>
            <a:gdLst>
              <a:gd name="T0" fmla="*/ 0 w 675"/>
              <a:gd name="T1" fmla="*/ 335 h 335"/>
              <a:gd name="T2" fmla="*/ 346 w 675"/>
              <a:gd name="T3" fmla="*/ 109 h 335"/>
              <a:gd name="T4" fmla="*/ 675 w 675"/>
              <a:gd name="T5" fmla="*/ 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5" h="335">
                <a:moveTo>
                  <a:pt x="0" y="335"/>
                </a:moveTo>
                <a:cubicBezTo>
                  <a:pt x="57" y="297"/>
                  <a:pt x="234" y="165"/>
                  <a:pt x="346" y="109"/>
                </a:cubicBezTo>
                <a:cubicBezTo>
                  <a:pt x="458" y="53"/>
                  <a:pt x="568" y="25"/>
                  <a:pt x="675" y="0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1E3FFF2-FBD6-4591-92DF-EED7358823EF}"/>
              </a:ext>
            </a:extLst>
          </p:cNvPr>
          <p:cNvSpPr>
            <a:spLocks/>
          </p:cNvSpPr>
          <p:nvPr/>
        </p:nvSpPr>
        <p:spPr bwMode="auto">
          <a:xfrm rot="7957675">
            <a:off x="2567537" y="2427878"/>
            <a:ext cx="1066800" cy="450850"/>
          </a:xfrm>
          <a:custGeom>
            <a:avLst/>
            <a:gdLst>
              <a:gd name="T0" fmla="*/ 0 w 672"/>
              <a:gd name="T1" fmla="*/ 0 h 284"/>
              <a:gd name="T2" fmla="*/ 434 w 672"/>
              <a:gd name="T3" fmla="*/ 119 h 284"/>
              <a:gd name="T4" fmla="*/ 672 w 672"/>
              <a:gd name="T5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284">
                <a:moveTo>
                  <a:pt x="0" y="0"/>
                </a:moveTo>
                <a:cubicBezTo>
                  <a:pt x="72" y="21"/>
                  <a:pt x="322" y="72"/>
                  <a:pt x="434" y="119"/>
                </a:cubicBezTo>
                <a:cubicBezTo>
                  <a:pt x="546" y="166"/>
                  <a:pt x="611" y="226"/>
                  <a:pt x="672" y="284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392CB4BB-B276-45AA-96B1-FA836E5C53E8}"/>
              </a:ext>
            </a:extLst>
          </p:cNvPr>
          <p:cNvSpPr>
            <a:spLocks/>
          </p:cNvSpPr>
          <p:nvPr/>
        </p:nvSpPr>
        <p:spPr bwMode="auto">
          <a:xfrm rot="14982211">
            <a:off x="461480" y="2592114"/>
            <a:ext cx="409575" cy="282575"/>
          </a:xfrm>
          <a:custGeom>
            <a:avLst/>
            <a:gdLst>
              <a:gd name="T0" fmla="*/ 0 w 258"/>
              <a:gd name="T1" fmla="*/ 178 h 178"/>
              <a:gd name="T2" fmla="*/ 126 w 258"/>
              <a:gd name="T3" fmla="*/ 78 h 178"/>
              <a:gd name="T4" fmla="*/ 258 w 258"/>
              <a:gd name="T5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8" h="178">
                <a:moveTo>
                  <a:pt x="0" y="178"/>
                </a:moveTo>
                <a:cubicBezTo>
                  <a:pt x="22" y="161"/>
                  <a:pt x="83" y="108"/>
                  <a:pt x="126" y="78"/>
                </a:cubicBezTo>
                <a:cubicBezTo>
                  <a:pt x="169" y="48"/>
                  <a:pt x="214" y="24"/>
                  <a:pt x="258" y="0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6D893416-541E-4DDD-9FEF-55E3D58B89CD}"/>
              </a:ext>
            </a:extLst>
          </p:cNvPr>
          <p:cNvSpPr>
            <a:spLocks/>
          </p:cNvSpPr>
          <p:nvPr/>
        </p:nvSpPr>
        <p:spPr bwMode="auto">
          <a:xfrm rot="5744448">
            <a:off x="3346264" y="2646747"/>
            <a:ext cx="304800" cy="217487"/>
          </a:xfrm>
          <a:custGeom>
            <a:avLst/>
            <a:gdLst>
              <a:gd name="T0" fmla="*/ 0 w 192"/>
              <a:gd name="T1" fmla="*/ 0 h 137"/>
              <a:gd name="T2" fmla="*/ 108 w 192"/>
              <a:gd name="T3" fmla="*/ 50 h 137"/>
              <a:gd name="T4" fmla="*/ 192 w 192"/>
              <a:gd name="T5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137">
                <a:moveTo>
                  <a:pt x="0" y="0"/>
                </a:moveTo>
                <a:cubicBezTo>
                  <a:pt x="18" y="8"/>
                  <a:pt x="76" y="27"/>
                  <a:pt x="108" y="50"/>
                </a:cubicBezTo>
                <a:cubicBezTo>
                  <a:pt x="140" y="73"/>
                  <a:pt x="175" y="119"/>
                  <a:pt x="192" y="137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CFF125A-68BE-410A-8C5A-63C8AD187FF4}"/>
              </a:ext>
            </a:extLst>
          </p:cNvPr>
          <p:cNvSpPr>
            <a:spLocks/>
          </p:cNvSpPr>
          <p:nvPr/>
        </p:nvSpPr>
        <p:spPr bwMode="auto">
          <a:xfrm rot="10800000">
            <a:off x="940836" y="2340262"/>
            <a:ext cx="2292350" cy="276225"/>
          </a:xfrm>
          <a:custGeom>
            <a:avLst/>
            <a:gdLst>
              <a:gd name="T0" fmla="*/ 0 w 1444"/>
              <a:gd name="T1" fmla="*/ 174 h 174"/>
              <a:gd name="T2" fmla="*/ 358 w 1444"/>
              <a:gd name="T3" fmla="*/ 30 h 174"/>
              <a:gd name="T4" fmla="*/ 715 w 1444"/>
              <a:gd name="T5" fmla="*/ 3 h 174"/>
              <a:gd name="T6" fmla="*/ 1071 w 1444"/>
              <a:gd name="T7" fmla="*/ 48 h 174"/>
              <a:gd name="T8" fmla="*/ 1444 w 1444"/>
              <a:gd name="T9" fmla="*/ 16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4" h="174">
                <a:moveTo>
                  <a:pt x="0" y="174"/>
                </a:moveTo>
                <a:cubicBezTo>
                  <a:pt x="60" y="149"/>
                  <a:pt x="239" y="58"/>
                  <a:pt x="358" y="30"/>
                </a:cubicBezTo>
                <a:cubicBezTo>
                  <a:pt x="477" y="2"/>
                  <a:pt x="596" y="0"/>
                  <a:pt x="715" y="3"/>
                </a:cubicBezTo>
                <a:cubicBezTo>
                  <a:pt x="834" y="6"/>
                  <a:pt x="950" y="21"/>
                  <a:pt x="1071" y="48"/>
                </a:cubicBezTo>
                <a:cubicBezTo>
                  <a:pt x="1192" y="75"/>
                  <a:pt x="1366" y="142"/>
                  <a:pt x="1444" y="166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C3007D27-CA44-419F-969F-05C54DF0E9B8}"/>
              </a:ext>
            </a:extLst>
          </p:cNvPr>
          <p:cNvSpPr>
            <a:spLocks/>
          </p:cNvSpPr>
          <p:nvPr/>
        </p:nvSpPr>
        <p:spPr bwMode="auto">
          <a:xfrm rot="10800000">
            <a:off x="530200" y="2336599"/>
            <a:ext cx="3009900" cy="449263"/>
          </a:xfrm>
          <a:custGeom>
            <a:avLst/>
            <a:gdLst>
              <a:gd name="T0" fmla="*/ 0 w 1856"/>
              <a:gd name="T1" fmla="*/ 271 h 271"/>
              <a:gd name="T2" fmla="*/ 476 w 1856"/>
              <a:gd name="T3" fmla="*/ 52 h 271"/>
              <a:gd name="T4" fmla="*/ 924 w 1856"/>
              <a:gd name="T5" fmla="*/ 6 h 271"/>
              <a:gd name="T6" fmla="*/ 1481 w 1856"/>
              <a:gd name="T7" fmla="*/ 88 h 271"/>
              <a:gd name="T8" fmla="*/ 1856 w 1856"/>
              <a:gd name="T9" fmla="*/ 271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6" h="271">
                <a:moveTo>
                  <a:pt x="0" y="271"/>
                </a:moveTo>
                <a:cubicBezTo>
                  <a:pt x="161" y="183"/>
                  <a:pt x="322" y="96"/>
                  <a:pt x="476" y="52"/>
                </a:cubicBezTo>
                <a:cubicBezTo>
                  <a:pt x="630" y="8"/>
                  <a:pt x="757" y="0"/>
                  <a:pt x="924" y="6"/>
                </a:cubicBezTo>
                <a:cubicBezTo>
                  <a:pt x="1091" y="12"/>
                  <a:pt x="1326" y="44"/>
                  <a:pt x="1481" y="88"/>
                </a:cubicBezTo>
                <a:cubicBezTo>
                  <a:pt x="1636" y="132"/>
                  <a:pt x="1746" y="201"/>
                  <a:pt x="1856" y="271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A508AC09-B28A-4446-82ED-35B9F0677A30}"/>
              </a:ext>
            </a:extLst>
          </p:cNvPr>
          <p:cNvSpPr>
            <a:spLocks/>
          </p:cNvSpPr>
          <p:nvPr/>
        </p:nvSpPr>
        <p:spPr bwMode="auto">
          <a:xfrm rot="10800000">
            <a:off x="1461239" y="2387127"/>
            <a:ext cx="1085850" cy="93662"/>
          </a:xfrm>
          <a:custGeom>
            <a:avLst/>
            <a:gdLst>
              <a:gd name="T0" fmla="*/ 0 w 1444"/>
              <a:gd name="T1" fmla="*/ 174 h 174"/>
              <a:gd name="T2" fmla="*/ 358 w 1444"/>
              <a:gd name="T3" fmla="*/ 30 h 174"/>
              <a:gd name="T4" fmla="*/ 715 w 1444"/>
              <a:gd name="T5" fmla="*/ 3 h 174"/>
              <a:gd name="T6" fmla="*/ 1071 w 1444"/>
              <a:gd name="T7" fmla="*/ 48 h 174"/>
              <a:gd name="T8" fmla="*/ 1444 w 1444"/>
              <a:gd name="T9" fmla="*/ 166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4" h="174">
                <a:moveTo>
                  <a:pt x="0" y="174"/>
                </a:moveTo>
                <a:cubicBezTo>
                  <a:pt x="60" y="149"/>
                  <a:pt x="239" y="58"/>
                  <a:pt x="358" y="30"/>
                </a:cubicBezTo>
                <a:cubicBezTo>
                  <a:pt x="477" y="2"/>
                  <a:pt x="596" y="0"/>
                  <a:pt x="715" y="3"/>
                </a:cubicBezTo>
                <a:cubicBezTo>
                  <a:pt x="834" y="6"/>
                  <a:pt x="950" y="21"/>
                  <a:pt x="1071" y="48"/>
                </a:cubicBezTo>
                <a:cubicBezTo>
                  <a:pt x="1192" y="75"/>
                  <a:pt x="1366" y="142"/>
                  <a:pt x="1444" y="166"/>
                </a:cubicBezTo>
              </a:path>
            </a:pathLst>
          </a:custGeom>
          <a:noFill/>
          <a:ln w="19050" cap="flat" cmpd="sng">
            <a:solidFill>
              <a:srgbClr val="9E6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DE2BB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A5C8C85-98CA-4CC4-BE14-31FFFB164000}"/>
              </a:ext>
            </a:extLst>
          </p:cNvPr>
          <p:cNvSpPr>
            <a:spLocks/>
          </p:cNvSpPr>
          <p:nvPr/>
        </p:nvSpPr>
        <p:spPr bwMode="auto">
          <a:xfrm>
            <a:off x="494056" y="2107506"/>
            <a:ext cx="3141663" cy="82550"/>
          </a:xfrm>
          <a:custGeom>
            <a:avLst/>
            <a:gdLst>
              <a:gd name="T0" fmla="*/ 12 w 1991"/>
              <a:gd name="T1" fmla="*/ 52 h 52"/>
              <a:gd name="T2" fmla="*/ 12 w 1991"/>
              <a:gd name="T3" fmla="*/ 24 h 52"/>
              <a:gd name="T4" fmla="*/ 84 w 1991"/>
              <a:gd name="T5" fmla="*/ 24 h 52"/>
              <a:gd name="T6" fmla="*/ 128 w 1991"/>
              <a:gd name="T7" fmla="*/ 32 h 52"/>
              <a:gd name="T8" fmla="*/ 264 w 1991"/>
              <a:gd name="T9" fmla="*/ 16 h 52"/>
              <a:gd name="T10" fmla="*/ 364 w 1991"/>
              <a:gd name="T11" fmla="*/ 40 h 52"/>
              <a:gd name="T12" fmla="*/ 536 w 1991"/>
              <a:gd name="T13" fmla="*/ 16 h 52"/>
              <a:gd name="T14" fmla="*/ 628 w 1991"/>
              <a:gd name="T15" fmla="*/ 28 h 52"/>
              <a:gd name="T16" fmla="*/ 800 w 1991"/>
              <a:gd name="T17" fmla="*/ 20 h 52"/>
              <a:gd name="T18" fmla="*/ 872 w 1991"/>
              <a:gd name="T19" fmla="*/ 44 h 52"/>
              <a:gd name="T20" fmla="*/ 980 w 1991"/>
              <a:gd name="T21" fmla="*/ 16 h 52"/>
              <a:gd name="T22" fmla="*/ 1164 w 1991"/>
              <a:gd name="T23" fmla="*/ 24 h 52"/>
              <a:gd name="T24" fmla="*/ 1212 w 1991"/>
              <a:gd name="T25" fmla="*/ 32 h 52"/>
              <a:gd name="T26" fmla="*/ 1372 w 1991"/>
              <a:gd name="T27" fmla="*/ 12 h 52"/>
              <a:gd name="T28" fmla="*/ 1504 w 1991"/>
              <a:gd name="T29" fmla="*/ 20 h 52"/>
              <a:gd name="T30" fmla="*/ 1572 w 1991"/>
              <a:gd name="T31" fmla="*/ 20 h 52"/>
              <a:gd name="T32" fmla="*/ 1660 w 1991"/>
              <a:gd name="T33" fmla="*/ 0 h 52"/>
              <a:gd name="T34" fmla="*/ 1744 w 1991"/>
              <a:gd name="T35" fmla="*/ 20 h 52"/>
              <a:gd name="T36" fmla="*/ 1824 w 1991"/>
              <a:gd name="T37" fmla="*/ 32 h 52"/>
              <a:gd name="T38" fmla="*/ 1912 w 1991"/>
              <a:gd name="T39" fmla="*/ 16 h 52"/>
              <a:gd name="T40" fmla="*/ 1980 w 1991"/>
              <a:gd name="T41" fmla="*/ 16 h 52"/>
              <a:gd name="T42" fmla="*/ 1980 w 1991"/>
              <a:gd name="T43" fmla="*/ 4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91" h="52">
                <a:moveTo>
                  <a:pt x="12" y="52"/>
                </a:moveTo>
                <a:cubicBezTo>
                  <a:pt x="6" y="40"/>
                  <a:pt x="0" y="29"/>
                  <a:pt x="12" y="24"/>
                </a:cubicBezTo>
                <a:cubicBezTo>
                  <a:pt x="24" y="19"/>
                  <a:pt x="65" y="23"/>
                  <a:pt x="84" y="24"/>
                </a:cubicBezTo>
                <a:cubicBezTo>
                  <a:pt x="103" y="25"/>
                  <a:pt x="98" y="33"/>
                  <a:pt x="128" y="32"/>
                </a:cubicBezTo>
                <a:cubicBezTo>
                  <a:pt x="158" y="31"/>
                  <a:pt x="225" y="15"/>
                  <a:pt x="264" y="16"/>
                </a:cubicBezTo>
                <a:cubicBezTo>
                  <a:pt x="303" y="17"/>
                  <a:pt x="319" y="40"/>
                  <a:pt x="364" y="40"/>
                </a:cubicBezTo>
                <a:cubicBezTo>
                  <a:pt x="409" y="40"/>
                  <a:pt x="492" y="18"/>
                  <a:pt x="536" y="16"/>
                </a:cubicBezTo>
                <a:cubicBezTo>
                  <a:pt x="580" y="14"/>
                  <a:pt x="584" y="27"/>
                  <a:pt x="628" y="28"/>
                </a:cubicBezTo>
                <a:cubicBezTo>
                  <a:pt x="672" y="29"/>
                  <a:pt x="759" y="17"/>
                  <a:pt x="800" y="20"/>
                </a:cubicBezTo>
                <a:cubicBezTo>
                  <a:pt x="841" y="23"/>
                  <a:pt x="842" y="45"/>
                  <a:pt x="872" y="44"/>
                </a:cubicBezTo>
                <a:cubicBezTo>
                  <a:pt x="902" y="43"/>
                  <a:pt x="931" y="19"/>
                  <a:pt x="980" y="16"/>
                </a:cubicBezTo>
                <a:cubicBezTo>
                  <a:pt x="1029" y="13"/>
                  <a:pt x="1125" y="21"/>
                  <a:pt x="1164" y="24"/>
                </a:cubicBezTo>
                <a:cubicBezTo>
                  <a:pt x="1203" y="27"/>
                  <a:pt x="1177" y="34"/>
                  <a:pt x="1212" y="32"/>
                </a:cubicBezTo>
                <a:cubicBezTo>
                  <a:pt x="1247" y="30"/>
                  <a:pt x="1323" y="14"/>
                  <a:pt x="1372" y="12"/>
                </a:cubicBezTo>
                <a:cubicBezTo>
                  <a:pt x="1421" y="10"/>
                  <a:pt x="1471" y="19"/>
                  <a:pt x="1504" y="20"/>
                </a:cubicBezTo>
                <a:cubicBezTo>
                  <a:pt x="1537" y="21"/>
                  <a:pt x="1546" y="23"/>
                  <a:pt x="1572" y="20"/>
                </a:cubicBezTo>
                <a:cubicBezTo>
                  <a:pt x="1598" y="17"/>
                  <a:pt x="1631" y="0"/>
                  <a:pt x="1660" y="0"/>
                </a:cubicBezTo>
                <a:cubicBezTo>
                  <a:pt x="1689" y="0"/>
                  <a:pt x="1717" y="15"/>
                  <a:pt x="1744" y="20"/>
                </a:cubicBezTo>
                <a:cubicBezTo>
                  <a:pt x="1771" y="25"/>
                  <a:pt x="1796" y="33"/>
                  <a:pt x="1824" y="32"/>
                </a:cubicBezTo>
                <a:cubicBezTo>
                  <a:pt x="1852" y="31"/>
                  <a:pt x="1886" y="19"/>
                  <a:pt x="1912" y="16"/>
                </a:cubicBezTo>
                <a:cubicBezTo>
                  <a:pt x="1938" y="13"/>
                  <a:pt x="1969" y="12"/>
                  <a:pt x="1980" y="16"/>
                </a:cubicBezTo>
                <a:cubicBezTo>
                  <a:pt x="1991" y="20"/>
                  <a:pt x="1985" y="30"/>
                  <a:pt x="1980" y="40"/>
                </a:cubicBezTo>
              </a:path>
            </a:pathLst>
          </a:custGeom>
          <a:solidFill>
            <a:srgbClr val="FF66FF"/>
          </a:solidFill>
          <a:ln w="31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251367-FDCE-4C7D-BF99-0988BDCC99D3}"/>
              </a:ext>
            </a:extLst>
          </p:cNvPr>
          <p:cNvSpPr/>
          <p:nvPr/>
        </p:nvSpPr>
        <p:spPr>
          <a:xfrm>
            <a:off x="418526" y="2208952"/>
            <a:ext cx="3292726" cy="912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olo 1">
            <a:extLst>
              <a:ext uri="{FF2B5EF4-FFF2-40B4-BE49-F238E27FC236}">
                <a16:creationId xmlns:a16="http://schemas.microsoft.com/office/drawing/2014/main" id="{A667CBA5-3E8C-4716-8056-81514901FAC4}"/>
              </a:ext>
            </a:extLst>
          </p:cNvPr>
          <p:cNvSpPr txBox="1">
            <a:spLocks/>
          </p:cNvSpPr>
          <p:nvPr/>
        </p:nvSpPr>
        <p:spPr>
          <a:xfrm>
            <a:off x="3882954" y="3828141"/>
            <a:ext cx="1606559" cy="104969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Ground Layers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FF77C3D9-3DAC-4369-9B63-3166EED3D770}"/>
              </a:ext>
            </a:extLst>
          </p:cNvPr>
          <p:cNvSpPr txBox="1">
            <a:spLocks/>
          </p:cNvSpPr>
          <p:nvPr/>
        </p:nvSpPr>
        <p:spPr>
          <a:xfrm>
            <a:off x="3928838" y="5133298"/>
            <a:ext cx="1341278" cy="104969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Wooden Support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64BBB18-0E1E-42D6-B8A6-529EAF0C3B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-724" r="18436" b="5209"/>
          <a:stretch/>
        </p:blipFill>
        <p:spPr bwMode="auto">
          <a:xfrm rot="5400000">
            <a:off x="5283884" y="2522897"/>
            <a:ext cx="4214549" cy="2877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magine 4">
            <a:extLst>
              <a:ext uri="{FF2B5EF4-FFF2-40B4-BE49-F238E27FC236}">
                <a16:creationId xmlns:a16="http://schemas.microsoft.com/office/drawing/2014/main" id="{A1838875-7A75-4B93-9EEE-1491916FC6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904" y="1900962"/>
            <a:ext cx="2899338" cy="400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16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BDFD8EE-FBE2-4696-A020-48EC873CEEF3}"/>
              </a:ext>
            </a:extLst>
          </p:cNvPr>
          <p:cNvSpPr txBox="1">
            <a:spLocks/>
          </p:cNvSpPr>
          <p:nvPr/>
        </p:nvSpPr>
        <p:spPr>
          <a:xfrm>
            <a:off x="490536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Shrinkage deformations – Flying wood</a:t>
            </a:r>
            <a:endParaRPr lang="en-US" sz="3200" b="1" kern="12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2" name="giordano1">
            <a:hlinkClick r:id="" action="ppaction://media"/>
            <a:extLst>
              <a:ext uri="{FF2B5EF4-FFF2-40B4-BE49-F238E27FC236}">
                <a16:creationId xmlns:a16="http://schemas.microsoft.com/office/drawing/2014/main" id="{D25A57B7-2687-4825-8CCE-3C3BD292F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388303"/>
            <a:ext cx="7861693" cy="5469697"/>
          </a:xfrm>
          <a:prstGeom prst="rect">
            <a:avLst/>
          </a:prstGeom>
        </p:spPr>
      </p:pic>
      <p:pic>
        <p:nvPicPr>
          <p:cNvPr id="12" name="2021-10-10 12-33-12">
            <a:hlinkClick r:id="" action="ppaction://media"/>
            <a:extLst>
              <a:ext uri="{FF2B5EF4-FFF2-40B4-BE49-F238E27FC236}">
                <a16:creationId xmlns:a16="http://schemas.microsoft.com/office/drawing/2014/main" id="{7C71F7A3-BAA6-427C-8AF8-DA65971EE83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764" end="1190"/>
                </p14:media>
              </p:ext>
            </p:extLst>
          </p:nvPr>
        </p:nvPicPr>
        <p:blipFill rotWithShape="1">
          <a:blip r:embed="rId7"/>
          <a:srcRect l="34909" t="30710" r="35545" b="27755"/>
          <a:stretch>
            <a:fillRect/>
          </a:stretch>
        </p:blipFill>
        <p:spPr>
          <a:xfrm>
            <a:off x="8098729" y="1388303"/>
            <a:ext cx="3848002" cy="3042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CF02B-B894-4B9E-9988-0B1F03E05D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178507" y="5655807"/>
            <a:ext cx="3688446" cy="88683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91D68E43-58AB-40C5-9963-A9C17560A89B}"/>
              </a:ext>
            </a:extLst>
          </p:cNvPr>
          <p:cNvSpPr/>
          <p:nvPr/>
        </p:nvSpPr>
        <p:spPr>
          <a:xfrm rot="10800000">
            <a:off x="9279611" y="4799041"/>
            <a:ext cx="1471338" cy="670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A4D733EA-24C6-4744-B85E-E7F067B75C83}"/>
              </a:ext>
            </a:extLst>
          </p:cNvPr>
          <p:cNvSpPr txBox="1">
            <a:spLocks/>
          </p:cNvSpPr>
          <p:nvPr/>
        </p:nvSpPr>
        <p:spPr>
          <a:xfrm>
            <a:off x="10664655" y="4718576"/>
            <a:ext cx="2097517" cy="6286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l-GR" sz="2000" b="1">
                <a:latin typeface="Gungsuh" panose="02030600000101010101" pitchFamily="18" charset="-127"/>
                <a:ea typeface="Gungsuh" panose="02030600000101010101" pitchFamily="18" charset="-127"/>
              </a:rPr>
              <a:t>Δ</a:t>
            </a: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w=-3%</a:t>
            </a:r>
          </a:p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~ -20% RH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09F7E3-9680-4BDE-AAF6-49506B21C540}"/>
              </a:ext>
            </a:extLst>
          </p:cNvPr>
          <p:cNvSpPr/>
          <p:nvPr/>
        </p:nvSpPr>
        <p:spPr>
          <a:xfrm>
            <a:off x="5533597" y="3999763"/>
            <a:ext cx="153383" cy="1474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21A9EFCE-E8AC-4740-B8AD-09778B89120E}"/>
              </a:ext>
            </a:extLst>
          </p:cNvPr>
          <p:cNvSpPr txBox="1">
            <a:spLocks/>
          </p:cNvSpPr>
          <p:nvPr/>
        </p:nvSpPr>
        <p:spPr>
          <a:xfrm>
            <a:off x="5211145" y="3878424"/>
            <a:ext cx="2097517" cy="6286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Pith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F358AC-F5B8-47D8-8F59-B8A88F6149C8}"/>
              </a:ext>
            </a:extLst>
          </p:cNvPr>
          <p:cNvSpPr/>
          <p:nvPr/>
        </p:nvSpPr>
        <p:spPr>
          <a:xfrm>
            <a:off x="1426645" y="4045980"/>
            <a:ext cx="153383" cy="1474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1EF5F0E9-C82C-42DF-92FA-1534E881C450}"/>
              </a:ext>
            </a:extLst>
          </p:cNvPr>
          <p:cNvSpPr txBox="1">
            <a:spLocks/>
          </p:cNvSpPr>
          <p:nvPr/>
        </p:nvSpPr>
        <p:spPr>
          <a:xfrm>
            <a:off x="1104193" y="3924641"/>
            <a:ext cx="2097517" cy="62868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orgi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latin typeface="Gungsuh" panose="02030600000101010101" pitchFamily="18" charset="-127"/>
                <a:ea typeface="Gungsuh" panose="02030600000101010101" pitchFamily="18" charset="-127"/>
              </a:rPr>
              <a:t>Pith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92A793-8D1E-4644-9192-33B1A5BCDFB6}"/>
              </a:ext>
            </a:extLst>
          </p:cNvPr>
          <p:cNvCxnSpPr/>
          <p:nvPr/>
        </p:nvCxnSpPr>
        <p:spPr>
          <a:xfrm flipV="1">
            <a:off x="6595479" y="3014570"/>
            <a:ext cx="1503250" cy="7728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31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7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18614</TotalTime>
  <Words>505</Words>
  <Application>Microsoft Office PowerPoint</Application>
  <PresentationFormat>Widescreen</PresentationFormat>
  <Paragraphs>99</Paragraphs>
  <Slides>22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Gungsuh</vt:lpstr>
      <vt:lpstr>Giorgio</vt:lpstr>
      <vt:lpstr>Times New Roman</vt:lpstr>
      <vt:lpstr>Arial</vt:lpstr>
      <vt:lpstr>Georgia</vt:lpstr>
      <vt:lpstr>Calibri</vt:lpstr>
      <vt:lpstr>Personalizza struttura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Ioannis Christovasilis</dc:creator>
  <cp:lastModifiedBy>Lorenzo Riparbelli</cp:lastModifiedBy>
  <cp:revision>179</cp:revision>
  <dcterms:created xsi:type="dcterms:W3CDTF">2018-10-14T17:02:20Z</dcterms:created>
  <dcterms:modified xsi:type="dcterms:W3CDTF">2021-10-21T12:37:21Z</dcterms:modified>
</cp:coreProperties>
</file>